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99" r:id="rId2"/>
    <p:sldId id="289" r:id="rId3"/>
    <p:sldId id="294" r:id="rId4"/>
    <p:sldId id="263" r:id="rId5"/>
    <p:sldId id="270" r:id="rId6"/>
    <p:sldId id="271" r:id="rId7"/>
    <p:sldId id="272" r:id="rId8"/>
    <p:sldId id="285" r:id="rId9"/>
    <p:sldId id="291" r:id="rId10"/>
    <p:sldId id="296" r:id="rId11"/>
    <p:sldId id="297" r:id="rId12"/>
    <p:sldId id="298" r:id="rId13"/>
    <p:sldId id="280" r:id="rId14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2504E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98728-4F5A-41E6-B486-78256AB29CF9}" type="datetimeFigureOut">
              <a:rPr lang="en-US" smtClean="0"/>
              <a:pPr/>
              <a:t>02/04/2019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3A4426-F6DC-4D69-87D0-D5AC7F076E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55393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FD3ED-93C0-413D-9B82-D6AA17AA35A6}" type="datetimeFigureOut">
              <a:rPr lang="en-US" smtClean="0"/>
              <a:pPr/>
              <a:t>02/04/2019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AB9A-EF5E-47B2-8B8F-AE5A3946B5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51486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FD3ED-93C0-413D-9B82-D6AA17AA35A6}" type="datetimeFigureOut">
              <a:rPr lang="en-US" smtClean="0"/>
              <a:pPr/>
              <a:t>02/04/2019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AB9A-EF5E-47B2-8B8F-AE5A3946B5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94551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FD3ED-93C0-413D-9B82-D6AA17AA35A6}" type="datetimeFigureOut">
              <a:rPr lang="en-US" smtClean="0"/>
              <a:pPr/>
              <a:t>02/04/2019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AB9A-EF5E-47B2-8B8F-AE5A3946B5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622790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65D6868-890C-48D2-9645-7DC69E8DE8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55142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7628CD3-6546-46E8-8C26-226248ECDA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826438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066800" y="838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66800" y="210185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29200" y="210185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066800" y="423545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423545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66800" y="64135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429000" y="64135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9600" y="6413500"/>
            <a:ext cx="914400" cy="457200"/>
          </a:xfrm>
        </p:spPr>
        <p:txBody>
          <a:bodyPr/>
          <a:lstStyle>
            <a:lvl1pPr>
              <a:defRPr/>
            </a:lvl1pPr>
          </a:lstStyle>
          <a:p>
            <a:fld id="{10C107A3-743F-416A-8B79-AD14F7767904}" type="slidenum">
              <a:rPr lang="en-US"/>
              <a:pPr/>
              <a:t>‹#›</a:t>
            </a:fld>
            <a:endParaRPr lang="en-US" sz="1400"/>
          </a:p>
        </p:txBody>
      </p:sp>
    </p:spTree>
    <p:extLst>
      <p:ext uri="{BB962C8B-B14F-4D97-AF65-F5344CB8AC3E}">
        <p14:creationId xmlns="" xmlns:p14="http://schemas.microsoft.com/office/powerpoint/2010/main" val="26428993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CA1D6B-A0F9-4D7E-902E-3F31DDD0C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FD3ED-93C0-413D-9B82-D6AA17AA35A6}" type="datetimeFigureOut">
              <a:rPr lang="en-US" smtClean="0"/>
              <a:pPr/>
              <a:t>02/04/2019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AB9A-EF5E-47B2-8B8F-AE5A3946B5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92047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FD3ED-93C0-413D-9B82-D6AA17AA35A6}" type="datetimeFigureOut">
              <a:rPr lang="en-US" smtClean="0"/>
              <a:pPr/>
              <a:t>02/04/2019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AB9A-EF5E-47B2-8B8F-AE5A3946B5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41059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FD3ED-93C0-413D-9B82-D6AA17AA35A6}" type="datetimeFigureOut">
              <a:rPr lang="en-US" smtClean="0"/>
              <a:pPr/>
              <a:t>02/04/2019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AB9A-EF5E-47B2-8B8F-AE5A3946B5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35855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FD3ED-93C0-413D-9B82-D6AA17AA35A6}" type="datetimeFigureOut">
              <a:rPr lang="en-US" smtClean="0"/>
              <a:pPr/>
              <a:t>02/04/2019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AB9A-EF5E-47B2-8B8F-AE5A3946B5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28375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FD3ED-93C0-413D-9B82-D6AA17AA35A6}" type="datetimeFigureOut">
              <a:rPr lang="en-US" smtClean="0"/>
              <a:pPr/>
              <a:t>02/04/2019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AB9A-EF5E-47B2-8B8F-AE5A3946B5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17200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FD3ED-93C0-413D-9B82-D6AA17AA35A6}" type="datetimeFigureOut">
              <a:rPr lang="en-US" smtClean="0"/>
              <a:pPr/>
              <a:t>02/04/2019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AB9A-EF5E-47B2-8B8F-AE5A3946B5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32986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FD3ED-93C0-413D-9B82-D6AA17AA35A6}" type="datetimeFigureOut">
              <a:rPr lang="en-US" smtClean="0"/>
              <a:pPr/>
              <a:t>02/04/2019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AB9A-EF5E-47B2-8B8F-AE5A3946B5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0225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FD3ED-93C0-413D-9B82-D6AA17AA35A6}" type="datetimeFigureOut">
              <a:rPr lang="en-US" smtClean="0"/>
              <a:pPr/>
              <a:t>02/04/2019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AB9A-EF5E-47B2-8B8F-AE5A3946B5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35244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FD3ED-93C0-413D-9B82-D6AA17AA35A6}" type="datetimeFigureOut">
              <a:rPr lang="en-US" smtClean="0"/>
              <a:pPr/>
              <a:t>02/04/2019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7AB9A-EF5E-47B2-8B8F-AE5A3946B5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82180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  <p:sldLayoutId id="2147483664" r:id="rId14"/>
    <p:sldLayoutId id="214748366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2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9"/>
          <p:cNvSpPr txBox="1">
            <a:spLocks noChangeArrowheads="1"/>
          </p:cNvSpPr>
          <p:nvPr/>
        </p:nvSpPr>
        <p:spPr bwMode="auto">
          <a:xfrm>
            <a:off x="2193925" y="23241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chemeClr val="tx2"/>
              </a:solidFill>
              <a:latin typeface=".VnTime" panose="020B7200000000000000" pitchFamily="34" charset="0"/>
            </a:endParaRPr>
          </a:p>
        </p:txBody>
      </p:sp>
      <p:sp>
        <p:nvSpPr>
          <p:cNvPr id="35893" name="Text Box 53"/>
          <p:cNvSpPr txBox="1">
            <a:spLocks noChangeArrowheads="1"/>
          </p:cNvSpPr>
          <p:nvPr/>
        </p:nvSpPr>
        <p:spPr bwMode="auto">
          <a:xfrm>
            <a:off x="381000" y="0"/>
            <a:ext cx="6629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FF00FF"/>
                </a:solidFill>
                <a:latin typeface=".VnTimeH" panose="020B7200000000000000" pitchFamily="34" charset="0"/>
              </a:rPr>
              <a:t>§</a:t>
            </a:r>
            <a:r>
              <a:rPr lang="en-US" altLang="en-US" sz="2400" dirty="0" err="1">
                <a:solidFill>
                  <a:srgbClr val="FF00FF"/>
                </a:solidFill>
                <a:latin typeface=".VnTimeH" panose="020B7200000000000000" pitchFamily="34" charset="0"/>
              </a:rPr>
              <a:t>èi</a:t>
            </a:r>
            <a:r>
              <a:rPr lang="en-US" altLang="en-US" sz="2400" dirty="0">
                <a:solidFill>
                  <a:srgbClr val="FF00FF"/>
                </a:solidFill>
                <a:latin typeface=".VnTimeH" panose="020B7200000000000000" pitchFamily="34" charset="0"/>
              </a:rPr>
              <a:t> </a:t>
            </a:r>
            <a:r>
              <a:rPr lang="en-US" altLang="en-US" sz="2400" dirty="0" err="1">
                <a:solidFill>
                  <a:srgbClr val="FF00FF"/>
                </a:solidFill>
                <a:latin typeface=".VnTimeH" panose="020B7200000000000000" pitchFamily="34" charset="0"/>
              </a:rPr>
              <a:t>víi</a:t>
            </a:r>
            <a:r>
              <a:rPr lang="en-US" altLang="en-US" sz="2400" dirty="0">
                <a:solidFill>
                  <a:srgbClr val="FF00FF"/>
                </a:solidFill>
                <a:latin typeface=".VnTimeH" panose="020B7200000000000000" pitchFamily="34" charset="0"/>
              </a:rPr>
              <a:t> </a:t>
            </a:r>
            <a:r>
              <a:rPr lang="en-US" altLang="en-US" sz="2400" dirty="0" err="1">
                <a:solidFill>
                  <a:srgbClr val="FF00FF"/>
                </a:solidFill>
                <a:latin typeface=".VnTimeH" panose="020B7200000000000000" pitchFamily="34" charset="0"/>
              </a:rPr>
              <a:t>líp</a:t>
            </a:r>
            <a:r>
              <a:rPr lang="en-US" altLang="en-US" sz="2400" dirty="0">
                <a:solidFill>
                  <a:srgbClr val="FF00FF"/>
                </a:solidFill>
                <a:latin typeface=".VnTimeH" panose="020B7200000000000000" pitchFamily="34" charset="0"/>
              </a:rPr>
              <a:t> 7a</a:t>
            </a:r>
            <a:r>
              <a:rPr lang="en-US" altLang="en-US" sz="2400" dirty="0">
                <a:solidFill>
                  <a:srgbClr val="FF00FF"/>
                </a:solidFill>
                <a:latin typeface=".VnTime" panose="020B7200000000000000" pitchFamily="34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0000FF"/>
                </a:solidFill>
                <a:latin typeface=".VnTime" panose="020B7200000000000000" pitchFamily="34" charset="0"/>
              </a:rPr>
              <a:t>a)  </a:t>
            </a:r>
            <a:r>
              <a:rPr lang="en-US" altLang="en-US" sz="2000" dirty="0" err="1">
                <a:solidFill>
                  <a:srgbClr val="0000FF"/>
                </a:solidFill>
                <a:latin typeface=".VnTime" panose="020B7200000000000000" pitchFamily="34" charset="0"/>
              </a:rPr>
              <a:t>B¶ng</a:t>
            </a:r>
            <a:r>
              <a:rPr lang="en-US" altLang="en-US" sz="2000" dirty="0">
                <a:solidFill>
                  <a:srgbClr val="0000FF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.VnTime" panose="020B7200000000000000" pitchFamily="34" charset="0"/>
              </a:rPr>
              <a:t>tÇn</a:t>
            </a:r>
            <a:r>
              <a:rPr lang="en-US" altLang="en-US" sz="2000" dirty="0">
                <a:solidFill>
                  <a:srgbClr val="0000FF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.VnTime" panose="020B7200000000000000" pitchFamily="34" charset="0"/>
              </a:rPr>
              <a:t>sè</a:t>
            </a:r>
            <a:endParaRPr lang="en-US" altLang="en-US" sz="2000" dirty="0">
              <a:solidFill>
                <a:srgbClr val="0000FF"/>
              </a:solidFill>
              <a:latin typeface=".VnTime" panose="020B7200000000000000" pitchFamily="34" charset="0"/>
            </a:endParaRPr>
          </a:p>
        </p:txBody>
      </p:sp>
      <p:graphicFrame>
        <p:nvGraphicFramePr>
          <p:cNvPr id="36578" name="Group 738"/>
          <p:cNvGraphicFramePr>
            <a:graphicFrameLocks noGrp="1"/>
          </p:cNvGraphicFramePr>
          <p:nvPr>
            <p:ph sz="quarter" idx="1"/>
          </p:nvPr>
        </p:nvGraphicFramePr>
        <p:xfrm>
          <a:off x="0" y="885825"/>
          <a:ext cx="4495800" cy="1402040"/>
        </p:xfrm>
        <a:graphic>
          <a:graphicData uri="http://schemas.openxmlformats.org/drawingml/2006/table">
            <a:tbl>
              <a:tblPr/>
              <a:tblGrid>
                <a:gridCol w="682625"/>
                <a:gridCol w="274638"/>
                <a:gridCol w="357187"/>
                <a:gridCol w="358775"/>
                <a:gridCol w="355600"/>
                <a:gridCol w="257175"/>
                <a:gridCol w="457200"/>
                <a:gridCol w="363538"/>
                <a:gridCol w="357187"/>
                <a:gridCol w="449263"/>
                <a:gridCol w="582612"/>
              </a:tblGrid>
              <a:tr h="7008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Gi¸ trÞ 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9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008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TÇn sè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N=45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6592" name="Group 752"/>
          <p:cNvGraphicFramePr>
            <a:graphicFrameLocks noGrp="1"/>
          </p:cNvGraphicFramePr>
          <p:nvPr>
            <p:ph sz="quarter" idx="2"/>
          </p:nvPr>
        </p:nvGraphicFramePr>
        <p:xfrm>
          <a:off x="4648200" y="838200"/>
          <a:ext cx="4267200" cy="1463675"/>
        </p:xfrm>
        <a:graphic>
          <a:graphicData uri="http://schemas.openxmlformats.org/drawingml/2006/table">
            <a:tbl>
              <a:tblPr/>
              <a:tblGrid>
                <a:gridCol w="815975"/>
                <a:gridCol w="404813"/>
                <a:gridCol w="404812"/>
                <a:gridCol w="355600"/>
                <a:gridCol w="457200"/>
                <a:gridCol w="457200"/>
                <a:gridCol w="381000"/>
                <a:gridCol w="457200"/>
                <a:gridCol w="533400"/>
              </a:tblGrid>
              <a:tr h="70134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.VnTime" pitchFamily="34" charset="0"/>
                        </a:rPr>
                        <a:t>Gi¸ trÞ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.VnTime" pitchFamily="34" charset="0"/>
                        </a:rPr>
                        <a:t>4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.VnTime" pitchFamily="34" charset="0"/>
                        </a:rPr>
                        <a:t>5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.VnTime" pitchFamily="34" charset="0"/>
                        </a:rPr>
                        <a:t>9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33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.VnTime" pitchFamily="34" charset="0"/>
                        </a:rPr>
                        <a:t>TÇn sè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.VnTime" pitchFamily="34" charset="0"/>
                        </a:rPr>
                        <a:t>5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.VnTime" pitchFamily="34" charset="0"/>
                        </a:rPr>
                        <a:t>11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.VnTime" pitchFamily="34" charset="0"/>
                        </a:rPr>
                        <a:t>4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.VnTime" pitchFamily="34" charset="0"/>
                        </a:rPr>
                        <a:t>3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.VnTime" pitchFamily="34" charset="0"/>
                        </a:rPr>
                        <a:t>N=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.VnTime" pitchFamily="34" charset="0"/>
                        </a:rPr>
                        <a:t>40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305" name="Text Box 438"/>
          <p:cNvSpPr txBox="1">
            <a:spLocks noChangeArrowheads="1"/>
          </p:cNvSpPr>
          <p:nvPr/>
        </p:nvSpPr>
        <p:spPr bwMode="auto">
          <a:xfrm>
            <a:off x="2438400" y="5334000"/>
            <a:ext cx="3581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>
              <a:solidFill>
                <a:schemeClr val="tx2"/>
              </a:solidFill>
              <a:latin typeface=".VnTime" panose="020B7200000000000000" pitchFamily="34" charset="0"/>
            </a:endParaRPr>
          </a:p>
        </p:txBody>
      </p:sp>
      <p:sp>
        <p:nvSpPr>
          <p:cNvPr id="9311" name="Text Box 625"/>
          <p:cNvSpPr txBox="1">
            <a:spLocks noChangeArrowheads="1"/>
          </p:cNvSpPr>
          <p:nvPr/>
        </p:nvSpPr>
        <p:spPr bwMode="auto">
          <a:xfrm>
            <a:off x="0" y="6019800"/>
            <a:ext cx="480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>
              <a:solidFill>
                <a:schemeClr val="tx2"/>
              </a:solidFill>
              <a:latin typeface=".VnTime" panose="020B7200000000000000" pitchFamily="34" charset="0"/>
            </a:endParaRPr>
          </a:p>
        </p:txBody>
      </p:sp>
      <p:sp>
        <p:nvSpPr>
          <p:cNvPr id="36568" name="Line 728"/>
          <p:cNvSpPr>
            <a:spLocks noChangeShapeType="1"/>
          </p:cNvSpPr>
          <p:nvPr/>
        </p:nvSpPr>
        <p:spPr bwMode="auto">
          <a:xfrm>
            <a:off x="45720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6569" name="Text Box 729"/>
          <p:cNvSpPr txBox="1">
            <a:spLocks noChangeArrowheads="1"/>
          </p:cNvSpPr>
          <p:nvPr/>
        </p:nvSpPr>
        <p:spPr bwMode="auto">
          <a:xfrm>
            <a:off x="4495800" y="0"/>
            <a:ext cx="6629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00FF"/>
                </a:solidFill>
                <a:latin typeface=".VnTimeH" panose="020B7200000000000000" pitchFamily="34" charset="0"/>
              </a:rPr>
              <a:t>§èi víi líp 7b</a:t>
            </a:r>
            <a:r>
              <a:rPr lang="en-US" altLang="en-US" sz="2400">
                <a:solidFill>
                  <a:srgbClr val="FF00FF"/>
                </a:solidFill>
                <a:latin typeface=".VnTime" panose="020B7200000000000000" pitchFamily="34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  <a:latin typeface=".VnTime" panose="020B7200000000000000" pitchFamily="34" charset="0"/>
              </a:rPr>
              <a:t>a)  B¶ng tÇn sè</a:t>
            </a:r>
          </a:p>
        </p:txBody>
      </p:sp>
    </p:spTree>
    <p:extLst>
      <p:ext uri="{BB962C8B-B14F-4D97-AF65-F5344CB8AC3E}">
        <p14:creationId xmlns="" xmlns:p14="http://schemas.microsoft.com/office/powerpoint/2010/main" val="3676489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6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5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5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5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5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6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6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6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65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65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65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7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6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9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6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56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143000"/>
            <a:ext cx="4038600" cy="24384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2400" b="1" dirty="0" err="1" smtClean="0">
                <a:solidFill>
                  <a:srgbClr val="FF66FF"/>
                </a:solidFill>
                <a:latin typeface=".VnTime" pitchFamily="34" charset="0"/>
              </a:rPr>
              <a:t>Bài</a:t>
            </a:r>
            <a:r>
              <a:rPr lang="en-US" sz="2400" b="1" dirty="0" smtClean="0">
                <a:solidFill>
                  <a:srgbClr val="FF66FF"/>
                </a:solidFill>
                <a:latin typeface=".VnTime" pitchFamily="34" charset="0"/>
              </a:rPr>
              <a:t> tập2.</a:t>
            </a:r>
          </a:p>
          <a:p>
            <a:pPr marL="0" indent="0" eaLnBrk="1" hangingPunct="1">
              <a:buFontTx/>
              <a:buNone/>
            </a:pPr>
            <a:r>
              <a:rPr lang="en-US" sz="2400" b="1" dirty="0" err="1" smtClean="0">
                <a:latin typeface=".VnTime" pitchFamily="34" charset="0"/>
              </a:rPr>
              <a:t>ĐiÒu</a:t>
            </a:r>
            <a:r>
              <a:rPr lang="en-US" sz="2400" b="1" dirty="0" smtClean="0">
                <a:latin typeface=".VnTime" pitchFamily="34" charset="0"/>
              </a:rPr>
              <a:t> </a:t>
            </a:r>
            <a:r>
              <a:rPr lang="en-US" sz="2400" b="1" dirty="0" err="1" smtClean="0">
                <a:latin typeface=".VnTime" pitchFamily="34" charset="0"/>
              </a:rPr>
              <a:t>tra</a:t>
            </a:r>
            <a:r>
              <a:rPr lang="en-US" sz="2400" b="1" dirty="0" smtClean="0">
                <a:latin typeface=".VnTime" pitchFamily="34" charset="0"/>
              </a:rPr>
              <a:t> </a:t>
            </a:r>
            <a:r>
              <a:rPr lang="en-US" sz="2400" b="1" dirty="0" err="1" smtClean="0">
                <a:latin typeface=".VnTime" pitchFamily="34" charset="0"/>
              </a:rPr>
              <a:t>n¨ng</a:t>
            </a:r>
            <a:r>
              <a:rPr lang="en-US" sz="2400" b="1" dirty="0" smtClean="0">
                <a:latin typeface=".VnTime" pitchFamily="34" charset="0"/>
              </a:rPr>
              <a:t> </a:t>
            </a:r>
            <a:r>
              <a:rPr lang="en-US" sz="2400" b="1" dirty="0" err="1" smtClean="0">
                <a:latin typeface=".VnTime" pitchFamily="34" charset="0"/>
              </a:rPr>
              <a:t>suÊt</a:t>
            </a:r>
            <a:r>
              <a:rPr lang="en-US" sz="2400" b="1" dirty="0" smtClean="0">
                <a:latin typeface=".VnTime" pitchFamily="34" charset="0"/>
              </a:rPr>
              <a:t> </a:t>
            </a:r>
            <a:r>
              <a:rPr lang="en-US" sz="2400" b="1" dirty="0" err="1" smtClean="0">
                <a:latin typeface=".VnTime" pitchFamily="34" charset="0"/>
              </a:rPr>
              <a:t>lóa</a:t>
            </a:r>
            <a:r>
              <a:rPr lang="en-US" sz="2400" b="1" dirty="0" smtClean="0">
                <a:latin typeface=".VnTime" pitchFamily="34" charset="0"/>
              </a:rPr>
              <a:t> t¹i 30 </a:t>
            </a:r>
            <a:r>
              <a:rPr lang="en-US" sz="2400" b="1" dirty="0" err="1" smtClean="0">
                <a:latin typeface=".VnTime" pitchFamily="34" charset="0"/>
              </a:rPr>
              <a:t>hîp</a:t>
            </a:r>
            <a:r>
              <a:rPr lang="en-US" sz="2400" b="1" dirty="0" smtClean="0">
                <a:latin typeface=".VnTime" pitchFamily="34" charset="0"/>
              </a:rPr>
              <a:t> </a:t>
            </a:r>
            <a:r>
              <a:rPr lang="en-US" sz="2400" b="1" dirty="0" err="1" smtClean="0">
                <a:latin typeface=".VnTime" pitchFamily="34" charset="0"/>
              </a:rPr>
              <a:t>t¸c</a:t>
            </a:r>
            <a:r>
              <a:rPr lang="en-US" sz="2400" b="1" dirty="0" smtClean="0">
                <a:latin typeface=".VnTime" pitchFamily="34" charset="0"/>
              </a:rPr>
              <a:t> x· </a:t>
            </a:r>
            <a:r>
              <a:rPr lang="en-US" sz="2400" b="1" dirty="0" err="1" smtClean="0">
                <a:latin typeface=".VnTime" pitchFamily="34" charset="0"/>
              </a:rPr>
              <a:t>trong</a:t>
            </a:r>
            <a:r>
              <a:rPr lang="en-US" sz="2400" b="1" dirty="0" smtClean="0">
                <a:latin typeface=".VnTime" pitchFamily="34" charset="0"/>
              </a:rPr>
              <a:t> </a:t>
            </a:r>
            <a:r>
              <a:rPr lang="en-US" sz="2400" b="1" dirty="0" err="1" smtClean="0">
                <a:latin typeface=".VnTime" pitchFamily="34" charset="0"/>
              </a:rPr>
              <a:t>mét</a:t>
            </a:r>
            <a:r>
              <a:rPr lang="en-US" sz="2400" b="1" dirty="0" smtClean="0">
                <a:latin typeface=".VnTime" pitchFamily="34" charset="0"/>
              </a:rPr>
              <a:t> </a:t>
            </a:r>
            <a:r>
              <a:rPr lang="en-US" sz="2400" b="1" dirty="0" err="1" smtClean="0">
                <a:latin typeface=".VnTime" pitchFamily="34" charset="0"/>
              </a:rPr>
              <a:t>huyÖn</a:t>
            </a:r>
            <a:r>
              <a:rPr lang="en-US" sz="2400" b="1" dirty="0" smtClean="0">
                <a:latin typeface=".VnTime" pitchFamily="34" charset="0"/>
              </a:rPr>
              <a:t> </a:t>
            </a:r>
            <a:r>
              <a:rPr lang="en-US" sz="2400" b="1" dirty="0" err="1" smtClean="0">
                <a:latin typeface=".VnTime" pitchFamily="34" charset="0"/>
              </a:rPr>
              <a:t>ng­êi</a:t>
            </a:r>
            <a:r>
              <a:rPr lang="en-US" sz="2400" b="1" dirty="0" smtClean="0">
                <a:latin typeface=".VnTime" pitchFamily="34" charset="0"/>
              </a:rPr>
              <a:t> </a:t>
            </a:r>
            <a:r>
              <a:rPr lang="en-US" sz="2400" b="1" dirty="0" err="1" smtClean="0">
                <a:latin typeface=".VnTime" pitchFamily="34" charset="0"/>
              </a:rPr>
              <a:t>ta</a:t>
            </a:r>
            <a:r>
              <a:rPr lang="en-US" sz="2400" b="1" dirty="0" smtClean="0">
                <a:latin typeface=".VnTime" pitchFamily="34" charset="0"/>
              </a:rPr>
              <a:t> ®­</a:t>
            </a:r>
            <a:r>
              <a:rPr lang="en-US" sz="2400" b="1" dirty="0" err="1" smtClean="0">
                <a:latin typeface=".VnTime" pitchFamily="34" charset="0"/>
              </a:rPr>
              <a:t>îc</a:t>
            </a:r>
            <a:r>
              <a:rPr lang="en-US" sz="2400" b="1" dirty="0" smtClean="0">
                <a:latin typeface=".VnTime" pitchFamily="34" charset="0"/>
              </a:rPr>
              <a:t> </a:t>
            </a:r>
            <a:r>
              <a:rPr lang="en-US" sz="2400" b="1" dirty="0" err="1" smtClean="0">
                <a:latin typeface=".VnTime" pitchFamily="34" charset="0"/>
              </a:rPr>
              <a:t>mét</a:t>
            </a:r>
            <a:r>
              <a:rPr lang="en-US" sz="2400" b="1" dirty="0" smtClean="0">
                <a:latin typeface=".VnTime" pitchFamily="34" charset="0"/>
              </a:rPr>
              <a:t> </a:t>
            </a:r>
            <a:r>
              <a:rPr lang="en-US" sz="2400" b="1" dirty="0" err="1" smtClean="0">
                <a:latin typeface=".VnTime" pitchFamily="34" charset="0"/>
              </a:rPr>
              <a:t>b¶ng</a:t>
            </a:r>
            <a:r>
              <a:rPr lang="en-US" sz="2400" b="1" dirty="0" smtClean="0">
                <a:latin typeface=".VnTime" pitchFamily="34" charset="0"/>
              </a:rPr>
              <a:t> </a:t>
            </a:r>
            <a:r>
              <a:rPr lang="en-US" sz="2400" b="1" dirty="0" err="1" smtClean="0">
                <a:latin typeface=".VnTime" pitchFamily="34" charset="0"/>
              </a:rPr>
              <a:t>sau</a:t>
            </a:r>
            <a:r>
              <a:rPr lang="en-US" sz="2400" b="1" dirty="0" smtClean="0">
                <a:latin typeface=".VnTime" pitchFamily="34" charset="0"/>
              </a:rPr>
              <a:t> (</a:t>
            </a:r>
            <a:r>
              <a:rPr lang="en-US" sz="2400" b="1" dirty="0" err="1" smtClean="0">
                <a:latin typeface=".VnTime" pitchFamily="34" charset="0"/>
              </a:rPr>
              <a:t>tÝnh</a:t>
            </a:r>
            <a:r>
              <a:rPr lang="en-US" sz="2400" b="1" dirty="0" smtClean="0">
                <a:latin typeface=".VnTime" pitchFamily="34" charset="0"/>
              </a:rPr>
              <a:t> </a:t>
            </a:r>
            <a:r>
              <a:rPr lang="en-US" sz="2400" b="1" dirty="0" err="1" smtClean="0">
                <a:latin typeface=".VnTime" pitchFamily="34" charset="0"/>
              </a:rPr>
              <a:t>theo</a:t>
            </a:r>
            <a:r>
              <a:rPr lang="en-US" sz="2400" b="1" dirty="0" smtClean="0">
                <a:latin typeface=".VnTime" pitchFamily="34" charset="0"/>
              </a:rPr>
              <a:t> t¹/ha):</a:t>
            </a:r>
          </a:p>
          <a:p>
            <a:pPr marL="0" indent="0" eaLnBrk="1" hangingPunct="1">
              <a:buFontTx/>
              <a:buNone/>
            </a:pPr>
            <a:endParaRPr lang="en-US" sz="2400" b="1" dirty="0" smtClean="0">
              <a:latin typeface=".VnTime" pitchFamily="34" charset="0"/>
            </a:endParaRPr>
          </a:p>
        </p:txBody>
      </p:sp>
      <p:graphicFrame>
        <p:nvGraphicFramePr>
          <p:cNvPr id="93194" name="Group 10"/>
          <p:cNvGraphicFramePr>
            <a:graphicFrameLocks noGrp="1"/>
          </p:cNvGraphicFramePr>
          <p:nvPr>
            <p:ph sz="quarter" idx="4294967295"/>
          </p:nvPr>
        </p:nvGraphicFramePr>
        <p:xfrm>
          <a:off x="381000" y="3733800"/>
          <a:ext cx="4038600" cy="2819400"/>
        </p:xfrm>
        <a:graphic>
          <a:graphicData uri="http://schemas.openxmlformats.org/drawingml/2006/table">
            <a:tbl>
              <a:tblPr/>
              <a:tblGrid>
                <a:gridCol w="673100"/>
                <a:gridCol w="673100"/>
                <a:gridCol w="673100"/>
                <a:gridCol w="673100"/>
                <a:gridCol w="673100"/>
                <a:gridCol w="673100"/>
              </a:tblGrid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191" name="Rectangle 54"/>
          <p:cNvSpPr>
            <a:spLocks noGrp="1" noChangeArrowheads="1"/>
          </p:cNvSpPr>
          <p:nvPr>
            <p:ph type="body" sz="half" idx="2"/>
          </p:nvPr>
        </p:nvSpPr>
        <p:spPr>
          <a:xfrm>
            <a:off x="4953000" y="2667000"/>
            <a:ext cx="4953000" cy="1905000"/>
          </a:xfrm>
        </p:spPr>
        <p:txBody>
          <a:bodyPr>
            <a:normAutofit fontScale="70000" lnSpcReduction="20000"/>
          </a:bodyPr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000" b="1" i="1" smtClean="0">
                <a:latin typeface=".VnTime" pitchFamily="34" charset="0"/>
              </a:rPr>
              <a:t>C©u hái: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endParaRPr lang="en-US" sz="2000" b="1" smtClean="0">
              <a:latin typeface=".VnTime" pitchFamily="34" charset="0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AutoNum type="alphaLcPeriod"/>
            </a:pPr>
            <a:r>
              <a:rPr lang="en-US" sz="2000" b="1" smtClean="0">
                <a:solidFill>
                  <a:srgbClr val="FF0066"/>
                </a:solidFill>
                <a:latin typeface=".VnTime" pitchFamily="34" charset="0"/>
              </a:rPr>
              <a:t>DÊu hiÖu ®iÒu tra là g×? 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lphaLcPeriod"/>
            </a:pPr>
            <a:endParaRPr lang="en-US" sz="2000" b="1" smtClean="0">
              <a:solidFill>
                <a:srgbClr val="FF0066"/>
              </a:solidFill>
              <a:latin typeface=".VnTime" pitchFamily="34" charset="0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AutoNum type="alphaLcPeriod"/>
            </a:pPr>
            <a:r>
              <a:rPr lang="en-US" sz="2000" b="1" smtClean="0">
                <a:solidFill>
                  <a:srgbClr val="FF0066"/>
                </a:solidFill>
                <a:latin typeface=".VnTime" pitchFamily="34" charset="0"/>
              </a:rPr>
              <a:t>LËp b¶ng (tÇn sè)?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endParaRPr lang="en-US" sz="2000" b="1" smtClean="0">
              <a:solidFill>
                <a:srgbClr val="FF0066"/>
              </a:solidFill>
              <a:latin typeface=".VnTime" pitchFamily="34" charset="0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000" b="1" smtClean="0">
                <a:solidFill>
                  <a:srgbClr val="FF0066"/>
                </a:solidFill>
                <a:latin typeface=".VnTime" pitchFamily="34" charset="0"/>
              </a:rPr>
              <a:t>c.      TÝnh sè trung b×nh céng và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000" b="1" smtClean="0">
                <a:solidFill>
                  <a:srgbClr val="FF0066"/>
                </a:solidFill>
                <a:latin typeface=".VnTime" pitchFamily="34" charset="0"/>
              </a:rPr>
              <a:t>	 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000" b="1" smtClean="0">
                <a:solidFill>
                  <a:srgbClr val="FF0066"/>
                </a:solidFill>
                <a:latin typeface=".VnTime" pitchFamily="34" charset="0"/>
              </a:rPr>
              <a:t>	t×m mèt cña dÊu hiÖu?</a:t>
            </a:r>
          </a:p>
          <a:p>
            <a:pPr marL="533400" indent="-533400" eaLnBrk="1" hangingPunct="1"/>
            <a:endParaRPr lang="en-US" sz="2400" b="1" smtClean="0">
              <a:solidFill>
                <a:srgbClr val="FF0066"/>
              </a:solidFill>
              <a:latin typeface=".VnTim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4255" name="Group 47"/>
          <p:cNvGraphicFramePr>
            <a:graphicFrameLocks noGrp="1"/>
          </p:cNvGraphicFramePr>
          <p:nvPr>
            <p:ph sz="half" idx="4294967295"/>
          </p:nvPr>
        </p:nvGraphicFramePr>
        <p:xfrm>
          <a:off x="381000" y="685800"/>
          <a:ext cx="3657600" cy="3505203"/>
        </p:xfrm>
        <a:graphic>
          <a:graphicData uri="http://schemas.openxmlformats.org/drawingml/2006/table">
            <a:tbl>
              <a:tblPr/>
              <a:tblGrid>
                <a:gridCol w="1677988"/>
                <a:gridCol w="1979612"/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Gi¸ trÞ (x)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TÇn sè (n)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50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55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N = 30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4247" name="Rectangle 39"/>
          <p:cNvSpPr>
            <a:spLocks noChangeArrowheads="1"/>
          </p:cNvSpPr>
          <p:nvPr/>
        </p:nvSpPr>
        <p:spPr bwMode="auto">
          <a:xfrm>
            <a:off x="0" y="533400"/>
            <a:ext cx="1066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000" b="1" dirty="0" smtClean="0">
                <a:solidFill>
                  <a:schemeClr val="tx1"/>
                </a:solidFill>
                <a:latin typeface=".VnTime" pitchFamily="34" charset="0"/>
              </a:rPr>
              <a:t>b.</a:t>
            </a:r>
            <a:endParaRPr lang="en-US" sz="2000" b="1" dirty="0">
              <a:solidFill>
                <a:schemeClr val="tx1"/>
              </a:solidFill>
              <a:latin typeface=".VnTime" pitchFamily="34" charset="0"/>
            </a:endParaRPr>
          </a:p>
        </p:txBody>
      </p:sp>
      <p:sp>
        <p:nvSpPr>
          <p:cNvPr id="94248" name="Rectangle 40"/>
          <p:cNvSpPr>
            <a:spLocks noChangeArrowheads="1"/>
          </p:cNvSpPr>
          <p:nvPr/>
        </p:nvSpPr>
        <p:spPr bwMode="auto">
          <a:xfrm>
            <a:off x="5943600" y="50292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>
                <a:solidFill>
                  <a:schemeClr val="tx1"/>
                </a:solidFill>
                <a:latin typeface=".VnTime" pitchFamily="34" charset="0"/>
              </a:rPr>
              <a:t>(</a:t>
            </a:r>
            <a:r>
              <a:rPr lang="en-US" sz="2000" b="1">
                <a:solidFill>
                  <a:schemeClr val="tx1"/>
                </a:solidFill>
                <a:latin typeface=".VnTime" pitchFamily="34" charset="0"/>
              </a:rPr>
              <a:t>t¹/ha)</a:t>
            </a:r>
          </a:p>
        </p:txBody>
      </p:sp>
      <p:sp>
        <p:nvSpPr>
          <p:cNvPr id="94249" name="Rectangle 41"/>
          <p:cNvSpPr>
            <a:spLocks noChangeArrowheads="1"/>
          </p:cNvSpPr>
          <p:nvPr/>
        </p:nvSpPr>
        <p:spPr bwMode="auto">
          <a:xfrm>
            <a:off x="0" y="4495800"/>
            <a:ext cx="1066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000" b="1" dirty="0" smtClean="0">
                <a:solidFill>
                  <a:schemeClr val="tx1"/>
                </a:solidFill>
                <a:latin typeface=".VnTime" pitchFamily="34" charset="0"/>
              </a:rPr>
              <a:t>c.</a:t>
            </a:r>
            <a:endParaRPr lang="en-US" sz="2000" b="1" dirty="0">
              <a:solidFill>
                <a:schemeClr val="tx1"/>
              </a:solidFill>
              <a:latin typeface=".VnTime" pitchFamily="34" charset="0"/>
            </a:endParaRPr>
          </a:p>
        </p:txBody>
      </p:sp>
      <p:sp>
        <p:nvSpPr>
          <p:cNvPr id="94250" name="Rectangle 42"/>
          <p:cNvSpPr>
            <a:spLocks noChangeArrowheads="1"/>
          </p:cNvSpPr>
          <p:nvPr/>
        </p:nvSpPr>
        <p:spPr bwMode="auto">
          <a:xfrm>
            <a:off x="990600" y="60198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400" b="1">
                <a:solidFill>
                  <a:srgbClr val="0066FF"/>
                </a:solidFill>
                <a:latin typeface=".VnTime" pitchFamily="34" charset="0"/>
              </a:rPr>
              <a:t>M</a:t>
            </a:r>
            <a:r>
              <a:rPr lang="en-US" sz="2400" b="1" baseline="-25000">
                <a:solidFill>
                  <a:srgbClr val="0066FF"/>
                </a:solidFill>
                <a:latin typeface=".VnTime" pitchFamily="34" charset="0"/>
              </a:rPr>
              <a:t>o</a:t>
            </a:r>
            <a:r>
              <a:rPr lang="en-US" sz="2400" b="1">
                <a:solidFill>
                  <a:srgbClr val="0066FF"/>
                </a:solidFill>
                <a:latin typeface=".VnTime" pitchFamily="34" charset="0"/>
              </a:rPr>
              <a:t>=55</a:t>
            </a:r>
            <a:endParaRPr lang="en-US" sz="2400" b="1" baseline="-25000">
              <a:solidFill>
                <a:srgbClr val="0066FF"/>
              </a:solidFill>
              <a:latin typeface=".VnTime" pitchFamily="34" charset="0"/>
            </a:endParaRPr>
          </a:p>
        </p:txBody>
      </p:sp>
      <p:sp>
        <p:nvSpPr>
          <p:cNvPr id="2084" name="Rectangle 43"/>
          <p:cNvSpPr>
            <a:spLocks noChangeArrowheads="1"/>
          </p:cNvSpPr>
          <p:nvPr/>
        </p:nvSpPr>
        <p:spPr bwMode="auto">
          <a:xfrm>
            <a:off x="381000" y="0"/>
            <a:ext cx="1447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400" b="1" i="1" u="sng">
                <a:solidFill>
                  <a:schemeClr val="tx1"/>
                </a:solidFill>
                <a:latin typeface=".VnTime" pitchFamily="34" charset="0"/>
              </a:rPr>
              <a:t>Đ¸p ¸n:</a:t>
            </a:r>
          </a:p>
        </p:txBody>
      </p:sp>
      <p:graphicFrame>
        <p:nvGraphicFramePr>
          <p:cNvPr id="94252" name="Object 44"/>
          <p:cNvGraphicFramePr>
            <a:graphicFrameLocks noChangeAspect="1"/>
          </p:cNvGraphicFramePr>
          <p:nvPr/>
        </p:nvGraphicFramePr>
        <p:xfrm>
          <a:off x="914400" y="4953000"/>
          <a:ext cx="4953000" cy="695325"/>
        </p:xfrm>
        <a:graphic>
          <a:graphicData uri="http://schemas.openxmlformats.org/presentationml/2006/ole">
            <p:oleObj spid="_x0000_s33794" name="Equation" r:id="rId3" imgW="280656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425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9424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4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4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4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4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4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4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4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4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4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4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4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4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47" grpId="0"/>
      <p:bldP spid="94248" grpId="0"/>
      <p:bldP spid="94249" grpId="0"/>
      <p:bldP spid="9425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69" name="Rectangle 53"/>
          <p:cNvSpPr>
            <a:spLocks noGrp="1" noChangeArrowheads="1"/>
          </p:cNvSpPr>
          <p:nvPr>
            <p:ph type="body" idx="1"/>
          </p:nvPr>
        </p:nvSpPr>
        <p:spPr>
          <a:xfrm>
            <a:off x="304800" y="1879600"/>
            <a:ext cx="8686800" cy="4216400"/>
          </a:xfrm>
          <a:solidFill>
            <a:schemeClr val="bg1"/>
          </a:solidFill>
        </p:spPr>
        <p:txBody>
          <a:bodyPr/>
          <a:lstStyle/>
          <a:p>
            <a:pPr marL="0" indent="57150" algn="just">
              <a:buClr>
                <a:srgbClr val="FF0066"/>
              </a:buClr>
              <a:buFont typeface="Arial" charset="0"/>
              <a:buNone/>
            </a:pPr>
            <a:r>
              <a:rPr lang="en-US" sz="28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Ý nghĩa:</a:t>
            </a:r>
          </a:p>
          <a:p>
            <a:pPr marL="0" indent="57150" algn="just">
              <a:buClr>
                <a:srgbClr val="FF0066"/>
              </a:buClr>
              <a:buFont typeface="Arial" charset="0"/>
              <a:buNone/>
            </a:pPr>
            <a:r>
              <a:rPr lang="en-US" sz="28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Qua nghiên cứu phân tích các thông tin thu thập được, khoa học thống kê cùng các khoa học, kỹ thuật khác giúp cho ta biết được:</a:t>
            </a:r>
          </a:p>
          <a:p>
            <a:pPr marL="0" indent="57150" algn="just">
              <a:buFontTx/>
              <a:buNone/>
            </a:pPr>
            <a:r>
              <a:rPr lang="en-US" sz="28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800" i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Tình hình các hoạt động.</a:t>
            </a:r>
          </a:p>
          <a:p>
            <a:pPr marL="0" indent="57150" algn="just">
              <a:buClr>
                <a:srgbClr val="FF3300"/>
              </a:buClr>
              <a:buFontTx/>
              <a:buNone/>
            </a:pPr>
            <a:r>
              <a:rPr lang="en-US" sz="2800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800" i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Diễn biến của các hiện tượng.</a:t>
            </a:r>
          </a:p>
          <a:p>
            <a:pPr marL="0" indent="57150" algn="just">
              <a:buFontTx/>
              <a:buNone/>
            </a:pPr>
            <a:r>
              <a:rPr lang="en-US" sz="28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Từ đó dự đoán các khả năng có thể xảy ra, góp phần phục vụ con người ngày càng tốt hơn.</a:t>
            </a:r>
          </a:p>
        </p:txBody>
      </p:sp>
      <p:sp>
        <p:nvSpPr>
          <p:cNvPr id="34877" name="Rectangle 61"/>
          <p:cNvSpPr>
            <a:spLocks noChangeArrowheads="1"/>
          </p:cNvSpPr>
          <p:nvPr/>
        </p:nvSpPr>
        <p:spPr bwMode="auto">
          <a:xfrm>
            <a:off x="311150" y="304800"/>
            <a:ext cx="868045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algn="ctr">
              <a:spcBef>
                <a:spcPct val="0"/>
              </a:spcBef>
              <a:buClr>
                <a:srgbClr val="66FF66"/>
              </a:buClr>
            </a:pPr>
            <a:r>
              <a:rPr lang="en-US" sz="28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?</a:t>
            </a:r>
            <a:r>
              <a:rPr lang="en-US" sz="28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Em </a:t>
            </a:r>
            <a:r>
              <a:rPr lang="en-US" sz="2800" b="1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hãy cho biết ý nghĩa của thống kê trong đời </a:t>
            </a:r>
            <a:endParaRPr lang="en-US" sz="2800" b="1" i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>
              <a:spcBef>
                <a:spcPct val="0"/>
              </a:spcBef>
              <a:buClr>
                <a:srgbClr val="66FF66"/>
              </a:buClr>
            </a:pPr>
            <a:r>
              <a:rPr lang="en-US" sz="28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sống </a:t>
            </a:r>
            <a:r>
              <a:rPr lang="en-US" sz="2800" b="1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hàng ngày ?</a:t>
            </a:r>
          </a:p>
        </p:txBody>
      </p:sp>
    </p:spTree>
    <p:extLst>
      <p:ext uri="{BB962C8B-B14F-4D97-AF65-F5344CB8AC3E}">
        <p14:creationId xmlns="" xmlns:p14="http://schemas.microsoft.com/office/powerpoint/2010/main" val="1420896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4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4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4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4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8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48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48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4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4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4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2" descr="0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981200"/>
            <a:ext cx="5943600" cy="44846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708" name="WordArt 4"/>
          <p:cNvSpPr>
            <a:spLocks noChangeArrowheads="1" noChangeShapeType="1" noTextEdit="1"/>
          </p:cNvSpPr>
          <p:nvPr/>
        </p:nvSpPr>
        <p:spPr bwMode="auto">
          <a:xfrm>
            <a:off x="152400" y="533400"/>
            <a:ext cx="87630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 smtClean="0">
                <a:ln w="1587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Tiết</a:t>
            </a:r>
            <a:r>
              <a:rPr lang="en-US" sz="3600" b="1" kern="10" dirty="0" smtClean="0">
                <a:ln w="1587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 48: </a:t>
            </a:r>
            <a:r>
              <a:rPr lang="en-US" sz="3600" b="1" kern="10" dirty="0" err="1" smtClean="0">
                <a:ln w="1587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Luyện</a:t>
            </a:r>
            <a:r>
              <a:rPr lang="en-US" sz="3600" b="1" kern="10" dirty="0" smtClean="0">
                <a:ln w="1587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1587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tập</a:t>
            </a:r>
            <a:r>
              <a:rPr lang="en-US" sz="3600" b="1" kern="10" dirty="0" smtClean="0">
                <a:ln w="1587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endParaRPr lang="en-US" sz="3600" b="1" kern="10" dirty="0">
              <a:ln w="15875">
                <a:solidFill>
                  <a:schemeClr val="bg1"/>
                </a:solidFill>
                <a:round/>
                <a:headEnd/>
                <a:tailEnd/>
              </a:ln>
              <a:solidFill>
                <a:srgbClr val="800000"/>
              </a:solidFill>
              <a:effectLst>
                <a:outerShdw dist="107763" dir="18900000" algn="ctr" rotWithShape="0">
                  <a:srgbClr val="868686">
                    <a:alpha val="5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 rot="-24660322">
            <a:off x="1973534" y="2966663"/>
            <a:ext cx="2536825" cy="123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gradFill rotWithShape="1">
                  <a:gsLst>
                    <a:gs pos="0">
                      <a:srgbClr val="FDA1AC"/>
                    </a:gs>
                    <a:gs pos="50000">
                      <a:schemeClr val="bg1"/>
                    </a:gs>
                    <a:gs pos="100000">
                      <a:srgbClr val="FDA1AC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US" sz="1500" b="1">
                <a:solidFill>
                  <a:srgbClr val="990033"/>
                </a:solidFill>
              </a:rPr>
              <a:t>“</a:t>
            </a:r>
            <a:r>
              <a:rPr lang="en-US" sz="1500" b="1" i="1">
                <a:solidFill>
                  <a:srgbClr val="990033"/>
                </a:solidFill>
              </a:rPr>
              <a:t>Việc học như con thuyền đi trên dòng nước ngược, không tiến có nghĩa là lùi”.</a:t>
            </a:r>
          </a:p>
          <a:p>
            <a:pPr algn="r"/>
            <a:r>
              <a:rPr lang="en-US" sz="1500" b="1">
                <a:solidFill>
                  <a:srgbClr val="0B7346"/>
                </a:solidFill>
              </a:rPr>
              <a:t>Danh ngôn</a:t>
            </a:r>
          </a:p>
        </p:txBody>
      </p:sp>
    </p:spTree>
    <p:extLst>
      <p:ext uri="{BB962C8B-B14F-4D97-AF65-F5344CB8AC3E}">
        <p14:creationId xmlns="" xmlns:p14="http://schemas.microsoft.com/office/powerpoint/2010/main" val="784264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85800"/>
            <a:ext cx="85344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51164" y="755073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05346" y="755073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H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01092" y="755073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U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0" y="755073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en-US" sz="3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4037" y="755073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H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63637" y="755072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Ậ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73237" y="755073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0" y="768928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05400" y="755073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Ố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15000" y="755073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L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48400" y="782783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81800" y="782783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Ệ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391400" y="768927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U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8874" y="1411069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60764" y="142009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Ố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87238" y="1401403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L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99855" y="1401402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81745" y="142009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latin typeface="Times New Roman" pitchFamily="18" charset="0"/>
                <a:cs typeface="Times New Roman" pitchFamily="18" charset="0"/>
              </a:rPr>
              <a:t>Ệ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463637" y="1401404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U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59383" y="1401401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72000" y="1411068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H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119255" y="1411067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Ố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15000" y="1415259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248400" y="142009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G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781800" y="142911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en-US" sz="3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315200" y="142009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latin typeface="Times New Roman" pitchFamily="18" charset="0"/>
                <a:cs typeface="Times New Roman" pitchFamily="18" charset="0"/>
              </a:rPr>
              <a:t>Ê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78875" y="2075441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65020" y="2763337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219201" y="2071255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Ấ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787238" y="2085109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U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299856" y="20574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H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909458" y="2083014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463637" y="2071255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Ệ</a:t>
            </a:r>
            <a:endParaRPr lang="en-US" sz="3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059383" y="20574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U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219201" y="2759149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latin typeface="Times New Roman" pitchFamily="18" charset="0"/>
                <a:cs typeface="Times New Roman" pitchFamily="18" charset="0"/>
              </a:rPr>
              <a:t>Ả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787238" y="2745295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en-US" sz="3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327568" y="2749481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G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923310" y="2768814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491345" y="2763337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Ầ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78874" y="3415145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260764" y="3415145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Ự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787238" y="3415145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341423" y="34290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en-US" sz="3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909455" y="34290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491345" y="34290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059383" y="2763337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572001" y="2749481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119255" y="2763337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Ố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962401" y="34290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Ể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613564" y="34290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U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133110" y="340548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latin typeface="Times New Roman" pitchFamily="18" charset="0"/>
                <a:cs typeface="Times New Roman" pitchFamily="18" charset="0"/>
              </a:rPr>
              <a:t>Đ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715000" y="3415145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Ồ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78875" y="4051811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219201" y="4075331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Ố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801092" y="4061476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355278" y="4075331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909455" y="4075331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U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491345" y="405181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059383" y="4089186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G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572002" y="4078069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65020" y="4735517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233056" y="4749372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Ố</a:t>
            </a:r>
            <a:endParaRPr lang="en-US" sz="3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745678" y="4749371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105400" y="4078069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latin typeface="Times New Roman" pitchFamily="18" charset="0"/>
                <a:cs typeface="Times New Roman" pitchFamily="18" charset="0"/>
              </a:rPr>
              <a:t>Ì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5715000" y="4061476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248400" y="407952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en-US" sz="3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809510" y="4065666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391400" y="4079521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Ộ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7910947" y="4079521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8520547" y="4079521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G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WordArt 210"/>
          <p:cNvSpPr>
            <a:spLocks noChangeArrowheads="1" noChangeShapeType="1" noTextEdit="1"/>
          </p:cNvSpPr>
          <p:nvPr/>
        </p:nvSpPr>
        <p:spPr bwMode="auto">
          <a:xfrm>
            <a:off x="1905000" y="0"/>
            <a:ext cx="1841500" cy="581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.VnTimeH"/>
              </a:rPr>
              <a:t>trß ch¬i</a:t>
            </a:r>
          </a:p>
        </p:txBody>
      </p:sp>
      <p:sp>
        <p:nvSpPr>
          <p:cNvPr id="75" name="WordArt 210"/>
          <p:cNvSpPr>
            <a:spLocks noChangeArrowheads="1" noChangeShapeType="1" noTextEdit="1"/>
          </p:cNvSpPr>
          <p:nvPr/>
        </p:nvSpPr>
        <p:spPr bwMode="auto">
          <a:xfrm>
            <a:off x="3962400" y="0"/>
            <a:ext cx="28194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ahoma"/>
                <a:ea typeface="Tahoma"/>
                <a:cs typeface="Tahoma"/>
              </a:rPr>
              <a:t>ĐOÁN </a:t>
            </a:r>
            <a:r>
              <a:rPr lang="en-US" sz="3600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ahoma"/>
                <a:ea typeface="Tahoma"/>
                <a:cs typeface="Tahoma"/>
              </a:rPr>
              <a:t>Ô CHỮ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848380"/>
            <a:ext cx="574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?1</a:t>
            </a:r>
            <a:endParaRPr lang="en-US" sz="2800" b="1" i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0" y="1524000"/>
            <a:ext cx="574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?2</a:t>
            </a:r>
            <a:endParaRPr lang="en-US" sz="2800" b="1" i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0" y="2118955"/>
            <a:ext cx="574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?3</a:t>
            </a:r>
            <a:endParaRPr lang="en-US" sz="2800" b="1" i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0" y="2806850"/>
            <a:ext cx="574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?4</a:t>
            </a:r>
            <a:endParaRPr lang="en-US" sz="2800" b="1" i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0" y="3490555"/>
            <a:ext cx="574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?5</a:t>
            </a:r>
            <a:endParaRPr lang="en-US" sz="2800" b="1" i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-3462" y="4141076"/>
            <a:ext cx="574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?6</a:t>
            </a:r>
            <a:endParaRPr lang="en-US" sz="2800" b="1" i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-3462" y="4837847"/>
            <a:ext cx="574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?7</a:t>
            </a:r>
            <a:endParaRPr lang="en-US" sz="2800" b="1" i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Text Box 164" descr="Parchment"/>
          <p:cNvSpPr txBox="1">
            <a:spLocks noChangeArrowheads="1"/>
          </p:cNvSpPr>
          <p:nvPr/>
        </p:nvSpPr>
        <p:spPr bwMode="auto">
          <a:xfrm>
            <a:off x="-3462" y="5780782"/>
            <a:ext cx="9131300" cy="1077218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just">
              <a:spcBef>
                <a:spcPct val="50000"/>
              </a:spcBef>
            </a:pPr>
            <a:r>
              <a:rPr lang="en-US" sz="3200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?1</a:t>
            </a:r>
            <a:r>
              <a:rPr lang="en-US" sz="3200" i="1" smtClean="0">
                <a:latin typeface="Times New Roman" pitchFamily="18" charset="0"/>
                <a:cs typeface="Times New Roman" pitchFamily="18" charset="0"/>
              </a:rPr>
              <a:t>.Khi </a:t>
            </a:r>
            <a:r>
              <a:rPr lang="en-US" sz="3200" i="1">
                <a:latin typeface="Times New Roman" pitchFamily="18" charset="0"/>
                <a:cs typeface="Times New Roman" pitchFamily="18" charset="0"/>
              </a:rPr>
              <a:t>điều tra về một vấn đề được quan tâm, công việc đầu tiên người điều tra cần phải làm là gì ?</a:t>
            </a:r>
          </a:p>
        </p:txBody>
      </p:sp>
      <p:sp>
        <p:nvSpPr>
          <p:cNvPr id="93" name="Text Box 179" descr="Parchment"/>
          <p:cNvSpPr txBox="1">
            <a:spLocks noChangeArrowheads="1"/>
          </p:cNvSpPr>
          <p:nvPr/>
        </p:nvSpPr>
        <p:spPr bwMode="auto">
          <a:xfrm>
            <a:off x="21771" y="5782877"/>
            <a:ext cx="9106067" cy="1077218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?2</a:t>
            </a:r>
            <a:r>
              <a:rPr lang="en-US" sz="3200" i="1" smtClean="0">
                <a:latin typeface="Times New Roman" pitchFamily="18" charset="0"/>
                <a:cs typeface="Times New Roman" pitchFamily="18" charset="0"/>
              </a:rPr>
              <a:t>.Các </a:t>
            </a:r>
            <a:r>
              <a:rPr lang="en-US" sz="3200" i="1">
                <a:latin typeface="Times New Roman" pitchFamily="18" charset="0"/>
                <a:cs typeface="Times New Roman" pitchFamily="18" charset="0"/>
              </a:rPr>
              <a:t>số liệu thu thập được khi điều tra về một dấu hiệu gọi là gì ?</a:t>
            </a:r>
          </a:p>
        </p:txBody>
      </p:sp>
      <p:sp>
        <p:nvSpPr>
          <p:cNvPr id="94" name="Text Box 210" descr="Parchment"/>
          <p:cNvSpPr txBox="1">
            <a:spLocks noChangeArrowheads="1"/>
          </p:cNvSpPr>
          <p:nvPr/>
        </p:nvSpPr>
        <p:spPr bwMode="auto">
          <a:xfrm>
            <a:off x="0" y="5780782"/>
            <a:ext cx="9127838" cy="1077218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?3</a:t>
            </a:r>
            <a:r>
              <a:rPr lang="en-US" sz="3200" b="1" i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200" i="1">
                <a:latin typeface="Times New Roman" pitchFamily="18" charset="0"/>
                <a:cs typeface="Times New Roman" pitchFamily="18" charset="0"/>
              </a:rPr>
              <a:t> Vấn đề hay hiện tượng mà người điều tra quan tâm, tìm hiểu được gọi là gì ?</a:t>
            </a:r>
          </a:p>
        </p:txBody>
      </p:sp>
      <p:sp>
        <p:nvSpPr>
          <p:cNvPr id="95" name="Text Box 211" descr="Parchment"/>
          <p:cNvSpPr txBox="1">
            <a:spLocks noChangeArrowheads="1"/>
          </p:cNvSpPr>
          <p:nvPr/>
        </p:nvSpPr>
        <p:spPr bwMode="auto">
          <a:xfrm>
            <a:off x="0" y="5780782"/>
            <a:ext cx="9130147" cy="1077218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?4</a:t>
            </a:r>
            <a:r>
              <a:rPr lang="en-US" sz="3200" b="1" i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200" i="1">
                <a:latin typeface="Times New Roman" pitchFamily="18" charset="0"/>
                <a:cs typeface="Times New Roman" pitchFamily="18" charset="0"/>
              </a:rPr>
              <a:t> Bảng phân phối thực nghiệm của dấu hiệu còn có tên gọi là gì ?</a:t>
            </a:r>
          </a:p>
        </p:txBody>
      </p:sp>
      <p:sp>
        <p:nvSpPr>
          <p:cNvPr id="96" name="Text Box 212" descr="Parchment"/>
          <p:cNvSpPr txBox="1">
            <a:spLocks noChangeArrowheads="1"/>
          </p:cNvSpPr>
          <p:nvPr/>
        </p:nvSpPr>
        <p:spPr bwMode="auto">
          <a:xfrm>
            <a:off x="1" y="5780782"/>
            <a:ext cx="9127838" cy="1077218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?5</a:t>
            </a:r>
            <a:r>
              <a:rPr lang="en-US" sz="3200" b="1" i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200" i="1">
                <a:latin typeface="Times New Roman" pitchFamily="18" charset="0"/>
                <a:cs typeface="Times New Roman" pitchFamily="18" charset="0"/>
              </a:rPr>
              <a:t> Để có một hình ảnh cụ thể về giá trị của dấu hiệu và tần số ta cần phải làm gì ?</a:t>
            </a:r>
          </a:p>
        </p:txBody>
      </p:sp>
      <p:sp>
        <p:nvSpPr>
          <p:cNvPr id="97" name="Text Box 214" descr="Parchment"/>
          <p:cNvSpPr txBox="1">
            <a:spLocks noChangeArrowheads="1"/>
          </p:cNvSpPr>
          <p:nvPr/>
        </p:nvSpPr>
        <p:spPr bwMode="auto">
          <a:xfrm>
            <a:off x="0" y="5782877"/>
            <a:ext cx="9144000" cy="1077218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?6</a:t>
            </a:r>
            <a:r>
              <a:rPr lang="en-US" sz="3200" i="1">
                <a:latin typeface="Times New Roman" pitchFamily="18" charset="0"/>
                <a:cs typeface="Times New Roman" pitchFamily="18" charset="0"/>
              </a:rPr>
              <a:t>. Số nào có thể là “đại diện” cho các giá trị của dấu hiệu ?</a:t>
            </a:r>
          </a:p>
        </p:txBody>
      </p:sp>
      <p:sp>
        <p:nvSpPr>
          <p:cNvPr id="98" name="Text Box 213" descr="Parchment"/>
          <p:cNvSpPr txBox="1">
            <a:spLocks noChangeArrowheads="1"/>
          </p:cNvSpPr>
          <p:nvPr/>
        </p:nvSpPr>
        <p:spPr bwMode="auto">
          <a:xfrm>
            <a:off x="21772" y="5780782"/>
            <a:ext cx="9106066" cy="1077218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?7</a:t>
            </a:r>
            <a:r>
              <a:rPr lang="en-US" sz="3200" b="1" i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200" i="1">
                <a:latin typeface="Times New Roman" pitchFamily="18" charset="0"/>
                <a:cs typeface="Times New Roman" pitchFamily="18" charset="0"/>
              </a:rPr>
              <a:t> Giá trị có tần số lớn nhất trong bảng tần số được gọi là gì của dấu hiệu ?</a:t>
            </a:r>
          </a:p>
        </p:txBody>
      </p:sp>
      <p:sp>
        <p:nvSpPr>
          <p:cNvPr id="99" name="Text Box 213" descr="Parchment"/>
          <p:cNvSpPr txBox="1">
            <a:spLocks noChangeArrowheads="1"/>
          </p:cNvSpPr>
          <p:nvPr/>
        </p:nvSpPr>
        <p:spPr bwMode="auto">
          <a:xfrm>
            <a:off x="37934" y="5842337"/>
            <a:ext cx="9106066" cy="101566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THỐNG KÊ</a:t>
            </a:r>
            <a:endParaRPr lang="en-US" sz="6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61781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 tmFilter="0,0; .5, 1; 1, 1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 tmFilter="0,0; .5, 1; 1, 1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8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500" tmFilter="0,0; .5, 1; 1, 1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4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0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3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6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5" dur="500" tmFilter="0,0; .5, 1; 1, 1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0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3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6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5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8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1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4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6" dur="500" tmFilter="0,0; .5, 1; 1, 1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1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4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0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3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6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9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2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5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8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1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4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7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0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3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2" dur="500" tmFilter="0,0; .5, 1; 1, 1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7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0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3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2" dur="500" tmFilter="0,0; .5, 1; 1, 1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4" grpId="0"/>
      <p:bldP spid="77" grpId="0"/>
      <p:bldP spid="78" grpId="0"/>
      <p:bldP spid="79" grpId="0"/>
      <p:bldP spid="80" grpId="0"/>
      <p:bldP spid="81" grpId="0"/>
      <p:bldP spid="82" grpId="0"/>
      <p:bldP spid="83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-31750" y="304800"/>
            <a:ext cx="9175750" cy="838200"/>
          </a:xfrm>
        </p:spPr>
        <p:txBody>
          <a:bodyPr>
            <a:noAutofit/>
          </a:bodyPr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tập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</a:rPr>
              <a:t> 1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</a:rPr>
              <a:t>: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</a:rPr>
              <a:t>Điểm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một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bài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kiểm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tra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của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một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nhóm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học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</a:rPr>
              <a:t>sinh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</a:rPr>
              <a:t> 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</a:rPr>
              <a:t>    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</a:rPr>
              <a:t>được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ghi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lại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như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sau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: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800" b="1" dirty="0">
              <a:latin typeface="Times New Roman" pitchFamily="18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800" dirty="0">
              <a:latin typeface="Times New Roman" pitchFamily="18" charset="0"/>
            </a:endParaRPr>
          </a:p>
        </p:txBody>
      </p:sp>
      <p:graphicFrame>
        <p:nvGraphicFramePr>
          <p:cNvPr id="107584" name="Group 6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2724986259"/>
              </p:ext>
            </p:extLst>
          </p:nvPr>
        </p:nvGraphicFramePr>
        <p:xfrm>
          <a:off x="533400" y="1295400"/>
          <a:ext cx="8077200" cy="914400"/>
        </p:xfrm>
        <a:graphic>
          <a:graphicData uri="http://schemas.openxmlformats.org/drawingml/2006/table">
            <a:tbl>
              <a:tblPr/>
              <a:tblGrid>
                <a:gridCol w="1616225"/>
                <a:gridCol w="1614263"/>
                <a:gridCol w="1616225"/>
                <a:gridCol w="1614262"/>
                <a:gridCol w="1616225"/>
              </a:tblGrid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7568" name="Rectangle 48"/>
          <p:cNvSpPr>
            <a:spLocks noChangeArrowheads="1"/>
          </p:cNvSpPr>
          <p:nvPr/>
        </p:nvSpPr>
        <p:spPr bwMode="auto">
          <a:xfrm>
            <a:off x="227013" y="2422237"/>
            <a:ext cx="937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23900" lvl="1" indent="-266700">
              <a:lnSpc>
                <a:spcPct val="90000"/>
              </a:lnSpc>
              <a:spcBef>
                <a:spcPct val="20000"/>
              </a:spcBef>
            </a:pPr>
            <a:r>
              <a:rPr lang="en-US" sz="2800" b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Chọn </a:t>
            </a:r>
            <a:r>
              <a:rPr lang="en-US" sz="28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đáp án đúng.</a:t>
            </a:r>
          </a:p>
          <a:p>
            <a:pPr marL="723900" lvl="1" indent="-266700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endParaRPr lang="en-US" sz="28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586" name="Oval 66"/>
          <p:cNvSpPr>
            <a:spLocks noChangeArrowheads="1"/>
          </p:cNvSpPr>
          <p:nvPr/>
        </p:nvSpPr>
        <p:spPr bwMode="auto">
          <a:xfrm>
            <a:off x="1610157" y="4306888"/>
            <a:ext cx="441325" cy="442912"/>
          </a:xfrm>
          <a:prstGeom prst="ellipse">
            <a:avLst/>
          </a:prstGeom>
          <a:noFill/>
          <a:ln w="28575" algn="ctr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" name="Cloud Callout 2"/>
          <p:cNvSpPr/>
          <p:nvPr/>
        </p:nvSpPr>
        <p:spPr>
          <a:xfrm>
            <a:off x="3934691" y="2595418"/>
            <a:ext cx="5181600" cy="2133600"/>
          </a:xfrm>
          <a:prstGeom prst="cloudCallout">
            <a:avLst>
              <a:gd name="adj1" fmla="val -46145"/>
              <a:gd name="adj2" fmla="val -7711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23900" lvl="1" indent="-266700" algn="just">
              <a:lnSpc>
                <a:spcPct val="90000"/>
              </a:lnSpc>
              <a:spcBef>
                <a:spcPct val="20000"/>
              </a:spcBef>
            </a:pPr>
            <a:r>
              <a:rPr lang="en-US" sz="2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Dùng các số liệu trên để trả lời các câu hỏi sau:</a:t>
            </a:r>
          </a:p>
        </p:txBody>
      </p:sp>
      <p:sp>
        <p:nvSpPr>
          <p:cNvPr id="8" name="Rectangle 48"/>
          <p:cNvSpPr>
            <a:spLocks noChangeArrowheads="1"/>
          </p:cNvSpPr>
          <p:nvPr/>
        </p:nvSpPr>
        <p:spPr bwMode="auto">
          <a:xfrm>
            <a:off x="214745" y="2895600"/>
            <a:ext cx="93726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23900" lvl="1" indent="-266700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endParaRPr lang="en-US" sz="28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723900" lvl="1" indent="-266700">
              <a:lnSpc>
                <a:spcPct val="90000"/>
              </a:lnSpc>
              <a:spcBef>
                <a:spcPct val="20000"/>
              </a:spcBef>
            </a:pPr>
            <a:r>
              <a:rPr lang="en-US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 </a:t>
            </a:r>
            <a:r>
              <a:rPr lang="en-US"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Dấu hiệu điều tra là:</a:t>
            </a:r>
          </a:p>
          <a:p>
            <a:pPr marL="1428750" lvl="2" indent="-590550">
              <a:lnSpc>
                <a:spcPct val="90000"/>
              </a:lnSpc>
              <a:spcBef>
                <a:spcPct val="20000"/>
              </a:spcBef>
            </a:pPr>
            <a:r>
              <a:rPr lang="en-US" sz="280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Bài kiểm tra của mỗi học sinh		</a:t>
            </a:r>
          </a:p>
          <a:p>
            <a:pPr marL="1428750" lvl="2" indent="-590550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B. Điểm bài kiểm tra của mỗi học sinh</a:t>
            </a:r>
          </a:p>
          <a:p>
            <a:pPr marL="1428750" lvl="2" indent="-590550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C. Cả A và B đều đúng</a:t>
            </a:r>
          </a:p>
          <a:p>
            <a:pPr marL="1428750" lvl="2" indent="-590550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D. Cả A và B đều sai</a:t>
            </a:r>
          </a:p>
        </p:txBody>
      </p:sp>
    </p:spTree>
    <p:extLst>
      <p:ext uri="{BB962C8B-B14F-4D97-AF65-F5344CB8AC3E}">
        <p14:creationId xmlns="" xmlns:p14="http://schemas.microsoft.com/office/powerpoint/2010/main" val="709690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1100"/>
                                        <p:tgtEl>
                                          <p:spTgt spid="107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0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68" grpId="0"/>
      <p:bldP spid="107586" grpId="0" animBg="1"/>
      <p:bldP spid="3" grpId="0" animBg="1"/>
      <p:bldP spid="3" grpId="1" animBg="1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-31750" y="304800"/>
            <a:ext cx="9175750" cy="838200"/>
          </a:xfrm>
        </p:spPr>
        <p:txBody>
          <a:bodyPr>
            <a:noAutofit/>
          </a:bodyPr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tập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</a:rPr>
              <a:t> 1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</a:rPr>
              <a:t>: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</a:rPr>
              <a:t>Điểm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một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bài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kiểm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tra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của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một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nhóm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học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</a:rPr>
              <a:t>sinh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</a:rPr>
              <a:t> 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</a:rPr>
              <a:t>    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</a:rPr>
              <a:t>được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ghi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lại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như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sau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: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800" b="1" dirty="0">
              <a:solidFill>
                <a:srgbClr val="0070C0"/>
              </a:solidFill>
              <a:latin typeface="Times New Roman" pitchFamily="18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800" dirty="0">
              <a:latin typeface="Times New Roman" pitchFamily="18" charset="0"/>
            </a:endParaRPr>
          </a:p>
        </p:txBody>
      </p:sp>
      <p:graphicFrame>
        <p:nvGraphicFramePr>
          <p:cNvPr id="107584" name="Group 6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940155194"/>
              </p:ext>
            </p:extLst>
          </p:nvPr>
        </p:nvGraphicFramePr>
        <p:xfrm>
          <a:off x="533400" y="1295400"/>
          <a:ext cx="8077200" cy="914400"/>
        </p:xfrm>
        <a:graphic>
          <a:graphicData uri="http://schemas.openxmlformats.org/drawingml/2006/table">
            <a:tbl>
              <a:tblPr/>
              <a:tblGrid>
                <a:gridCol w="1616225"/>
                <a:gridCol w="1614263"/>
                <a:gridCol w="1616225"/>
                <a:gridCol w="1614262"/>
                <a:gridCol w="1616225"/>
              </a:tblGrid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7568" name="Rectangle 48"/>
          <p:cNvSpPr>
            <a:spLocks noChangeArrowheads="1"/>
          </p:cNvSpPr>
          <p:nvPr/>
        </p:nvSpPr>
        <p:spPr bwMode="auto">
          <a:xfrm>
            <a:off x="2895600" y="2286000"/>
            <a:ext cx="357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23900" lvl="1" indent="-266700">
              <a:lnSpc>
                <a:spcPct val="90000"/>
              </a:lnSpc>
              <a:spcBef>
                <a:spcPct val="20000"/>
              </a:spcBef>
            </a:pPr>
            <a:r>
              <a:rPr lang="en-US" sz="2800" b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Chọn </a:t>
            </a:r>
            <a:r>
              <a:rPr lang="en-US" sz="28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đáp án đúng.</a:t>
            </a:r>
          </a:p>
          <a:p>
            <a:pPr marL="723900" lvl="1" indent="-266700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endParaRPr lang="en-US" sz="28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28"/>
          <p:cNvSpPr>
            <a:spLocks noChangeArrowheads="1"/>
          </p:cNvSpPr>
          <p:nvPr/>
        </p:nvSpPr>
        <p:spPr bwMode="auto">
          <a:xfrm>
            <a:off x="0" y="2881746"/>
            <a:ext cx="8991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23900" lvl="1" indent="-266700">
              <a:lnSpc>
                <a:spcPct val="90000"/>
              </a:lnSpc>
              <a:spcBef>
                <a:spcPct val="20000"/>
              </a:spcBef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 </a:t>
            </a:r>
            <a:r>
              <a:rPr lang="en-US"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Số các giá trị của dấu hiệu là:</a:t>
            </a:r>
          </a:p>
          <a:p>
            <a:pPr marL="1428750" lvl="2" indent="-590550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A. 7        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B</a:t>
            </a: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8        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C</a:t>
            </a: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9       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D</a:t>
            </a: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10</a:t>
            </a:r>
          </a:p>
        </p:txBody>
      </p:sp>
      <p:sp>
        <p:nvSpPr>
          <p:cNvPr id="10" name="Rectangle 32"/>
          <p:cNvSpPr>
            <a:spLocks noChangeArrowheads="1"/>
          </p:cNvSpPr>
          <p:nvPr/>
        </p:nvSpPr>
        <p:spPr bwMode="auto">
          <a:xfrm>
            <a:off x="31750" y="4133255"/>
            <a:ext cx="942975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/>
            <a:r>
              <a:rPr lang="en-US"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Câu 3. Số các giá trị khác nhau của dấu hiệu là:</a:t>
            </a:r>
          </a:p>
          <a:p>
            <a:pPr lvl="2"/>
            <a:r>
              <a:rPr lang="en-US" sz="280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7	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B</a:t>
            </a: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6        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C</a:t>
            </a: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5       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D</a:t>
            </a: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4</a:t>
            </a:r>
          </a:p>
        </p:txBody>
      </p:sp>
      <p:sp>
        <p:nvSpPr>
          <p:cNvPr id="11" name="Rectangle 33"/>
          <p:cNvSpPr>
            <a:spLocks noChangeArrowheads="1"/>
          </p:cNvSpPr>
          <p:nvPr/>
        </p:nvSpPr>
        <p:spPr bwMode="auto">
          <a:xfrm>
            <a:off x="0" y="5446693"/>
            <a:ext cx="8991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1"/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 4. Tần số của giá trị 7 là:</a:t>
            </a:r>
          </a:p>
          <a:p>
            <a:pPr lvl="2"/>
            <a:r>
              <a:rPr lang="en-US" sz="280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2        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B</a:t>
            </a: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5        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C</a:t>
            </a: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3       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D</a:t>
            </a: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4</a:t>
            </a:r>
          </a:p>
        </p:txBody>
      </p:sp>
      <p:sp>
        <p:nvSpPr>
          <p:cNvPr id="12" name="Oval 31"/>
          <p:cNvSpPr>
            <a:spLocks noChangeArrowheads="1"/>
          </p:cNvSpPr>
          <p:nvPr/>
        </p:nvSpPr>
        <p:spPr bwMode="auto">
          <a:xfrm>
            <a:off x="6629400" y="3368675"/>
            <a:ext cx="585787" cy="442912"/>
          </a:xfrm>
          <a:prstGeom prst="ellipse">
            <a:avLst/>
          </a:prstGeom>
          <a:noFill/>
          <a:ln w="38100" algn="ctr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" name="Oval 31"/>
          <p:cNvSpPr>
            <a:spLocks noChangeArrowheads="1"/>
          </p:cNvSpPr>
          <p:nvPr/>
        </p:nvSpPr>
        <p:spPr bwMode="auto">
          <a:xfrm>
            <a:off x="3200400" y="4644450"/>
            <a:ext cx="585787" cy="442912"/>
          </a:xfrm>
          <a:prstGeom prst="ellipse">
            <a:avLst/>
          </a:prstGeom>
          <a:noFill/>
          <a:ln w="38100" algn="ctr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" name="Oval 31"/>
          <p:cNvSpPr>
            <a:spLocks noChangeArrowheads="1"/>
          </p:cNvSpPr>
          <p:nvPr/>
        </p:nvSpPr>
        <p:spPr bwMode="auto">
          <a:xfrm>
            <a:off x="5029200" y="5957888"/>
            <a:ext cx="585787" cy="442912"/>
          </a:xfrm>
          <a:prstGeom prst="ellipse">
            <a:avLst/>
          </a:prstGeom>
          <a:noFill/>
          <a:ln w="38100" algn="ctr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81184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-31750" y="304800"/>
            <a:ext cx="9175750" cy="838200"/>
          </a:xfrm>
        </p:spPr>
        <p:txBody>
          <a:bodyPr>
            <a:noAutofit/>
          </a:bodyPr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tập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</a:rPr>
              <a:t> 1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</a:rPr>
              <a:t>: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</a:rPr>
              <a:t>Điểm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một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bài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kiểm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tra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của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một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nhóm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học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</a:rPr>
              <a:t>sinh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</a:rPr>
              <a:t> 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</a:rPr>
              <a:t> 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</a:rPr>
              <a:t>được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ghi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lại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như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sau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: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800" b="1" dirty="0">
              <a:solidFill>
                <a:srgbClr val="0070C0"/>
              </a:solidFill>
              <a:latin typeface="Times New Roman" pitchFamily="18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800" dirty="0">
              <a:latin typeface="Times New Roman" pitchFamily="18" charset="0"/>
            </a:endParaRPr>
          </a:p>
        </p:txBody>
      </p:sp>
      <p:graphicFrame>
        <p:nvGraphicFramePr>
          <p:cNvPr id="107584" name="Group 6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889739391"/>
              </p:ext>
            </p:extLst>
          </p:nvPr>
        </p:nvGraphicFramePr>
        <p:xfrm>
          <a:off x="533400" y="1295400"/>
          <a:ext cx="8077200" cy="914400"/>
        </p:xfrm>
        <a:graphic>
          <a:graphicData uri="http://schemas.openxmlformats.org/drawingml/2006/table">
            <a:tbl>
              <a:tblPr/>
              <a:tblGrid>
                <a:gridCol w="1616225"/>
                <a:gridCol w="1614263"/>
                <a:gridCol w="1616225"/>
                <a:gridCol w="1614262"/>
                <a:gridCol w="1616225"/>
              </a:tblGrid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7568" name="Rectangle 48"/>
          <p:cNvSpPr>
            <a:spLocks noChangeArrowheads="1"/>
          </p:cNvSpPr>
          <p:nvPr/>
        </p:nvSpPr>
        <p:spPr bwMode="auto">
          <a:xfrm>
            <a:off x="2895600" y="2286000"/>
            <a:ext cx="357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23900" lvl="1" indent="-266700">
              <a:lnSpc>
                <a:spcPct val="90000"/>
              </a:lnSpc>
              <a:spcBef>
                <a:spcPct val="20000"/>
              </a:spcBef>
            </a:pPr>
            <a:r>
              <a:rPr lang="en-US" sz="2800" b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Chọn </a:t>
            </a:r>
            <a:r>
              <a:rPr lang="en-US" sz="28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đáp án đúng.</a:t>
            </a:r>
          </a:p>
          <a:p>
            <a:pPr marL="723900" lvl="1" indent="-266700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endParaRPr lang="en-US" sz="28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Oval 31"/>
          <p:cNvSpPr>
            <a:spLocks noChangeArrowheads="1"/>
          </p:cNvSpPr>
          <p:nvPr/>
        </p:nvSpPr>
        <p:spPr bwMode="auto">
          <a:xfrm>
            <a:off x="480219" y="4960144"/>
            <a:ext cx="585787" cy="442912"/>
          </a:xfrm>
          <a:prstGeom prst="ellipse">
            <a:avLst/>
          </a:prstGeom>
          <a:noFill/>
          <a:ln w="38100" algn="ctr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graphicFrame>
        <p:nvGraphicFramePr>
          <p:cNvPr id="15" name="Group 14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58278238"/>
              </p:ext>
            </p:extLst>
          </p:nvPr>
        </p:nvGraphicFramePr>
        <p:xfrm>
          <a:off x="228600" y="3611880"/>
          <a:ext cx="8793162" cy="1036320"/>
        </p:xfrm>
        <a:graphic>
          <a:graphicData uri="http://schemas.openxmlformats.org/drawingml/2006/table">
            <a:tbl>
              <a:tblPr/>
              <a:tblGrid>
                <a:gridCol w="1874837"/>
                <a:gridCol w="900113"/>
                <a:gridCol w="976312"/>
                <a:gridCol w="987425"/>
                <a:gridCol w="1052513"/>
                <a:gridCol w="839787"/>
                <a:gridCol w="1062038"/>
                <a:gridCol w="1100137"/>
              </a:tblGrid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Giá trị (x)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Tần số (n)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N=10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Group 14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26013628"/>
              </p:ext>
            </p:extLst>
          </p:nvPr>
        </p:nvGraphicFramePr>
        <p:xfrm>
          <a:off x="228600" y="5516880"/>
          <a:ext cx="8793162" cy="1036320"/>
        </p:xfrm>
        <a:graphic>
          <a:graphicData uri="http://schemas.openxmlformats.org/drawingml/2006/table">
            <a:tbl>
              <a:tblPr/>
              <a:tblGrid>
                <a:gridCol w="1874837"/>
                <a:gridCol w="915988"/>
                <a:gridCol w="990600"/>
                <a:gridCol w="957262"/>
                <a:gridCol w="1052513"/>
                <a:gridCol w="855662"/>
                <a:gridCol w="1046163"/>
                <a:gridCol w="1100137"/>
              </a:tblGrid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Giá trị (x)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Tần số (n)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N=10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Text Box 133"/>
          <p:cNvSpPr txBox="1">
            <a:spLocks noChangeArrowheads="1"/>
          </p:cNvSpPr>
          <p:nvPr/>
        </p:nvSpPr>
        <p:spPr bwMode="auto">
          <a:xfrm>
            <a:off x="532102" y="3101686"/>
            <a:ext cx="1020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A.</a:t>
            </a:r>
          </a:p>
        </p:txBody>
      </p:sp>
      <p:sp>
        <p:nvSpPr>
          <p:cNvPr id="18" name="Text Box 134"/>
          <p:cNvSpPr txBox="1">
            <a:spLocks noChangeArrowheads="1"/>
          </p:cNvSpPr>
          <p:nvPr/>
        </p:nvSpPr>
        <p:spPr bwMode="auto">
          <a:xfrm>
            <a:off x="555625" y="4953000"/>
            <a:ext cx="1020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B.</a:t>
            </a:r>
          </a:p>
        </p:txBody>
      </p:sp>
      <p:sp>
        <p:nvSpPr>
          <p:cNvPr id="19" name="Text Box 133"/>
          <p:cNvSpPr txBox="1">
            <a:spLocks noChangeArrowheads="1"/>
          </p:cNvSpPr>
          <p:nvPr/>
        </p:nvSpPr>
        <p:spPr bwMode="auto">
          <a:xfrm>
            <a:off x="228168" y="2688848"/>
            <a:ext cx="876343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lvl="1"/>
            <a:r>
              <a:rPr lang="en-US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 5: </a:t>
            </a:r>
            <a:r>
              <a:rPr lang="en-US" sz="2800" b="1" i="1">
                <a:latin typeface="Times New Roman" pitchFamily="18" charset="0"/>
                <a:cs typeface="Times New Roman" pitchFamily="18" charset="0"/>
              </a:rPr>
              <a:t>Bảng tần số nào sau đây đúng </a:t>
            </a:r>
            <a:r>
              <a:rPr lang="en-US" sz="2800" b="1" i="1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44492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7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-31750" y="304800"/>
            <a:ext cx="9175750" cy="838200"/>
          </a:xfrm>
        </p:spPr>
        <p:txBody>
          <a:bodyPr>
            <a:noAutofit/>
          </a:bodyPr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tập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</a:rPr>
              <a:t> 1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</a:rPr>
              <a:t>: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</a:rPr>
              <a:t>Điểm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một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bài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kiểm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tra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của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một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nhóm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học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</a:rPr>
              <a:t>sinh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</a:rPr>
              <a:t> 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</a:rPr>
              <a:t>được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ghi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lại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như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sau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: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800" b="1" dirty="0">
              <a:solidFill>
                <a:srgbClr val="0070C0"/>
              </a:solidFill>
              <a:latin typeface="Times New Roman" pitchFamily="18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800" dirty="0">
              <a:latin typeface="Times New Roman" pitchFamily="18" charset="0"/>
            </a:endParaRPr>
          </a:p>
        </p:txBody>
      </p:sp>
      <p:graphicFrame>
        <p:nvGraphicFramePr>
          <p:cNvPr id="107584" name="Group 6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3360933319"/>
              </p:ext>
            </p:extLst>
          </p:nvPr>
        </p:nvGraphicFramePr>
        <p:xfrm>
          <a:off x="533400" y="1295400"/>
          <a:ext cx="8077200" cy="914400"/>
        </p:xfrm>
        <a:graphic>
          <a:graphicData uri="http://schemas.openxmlformats.org/drawingml/2006/table">
            <a:tbl>
              <a:tblPr/>
              <a:tblGrid>
                <a:gridCol w="1616225"/>
                <a:gridCol w="1614263"/>
                <a:gridCol w="1616225"/>
                <a:gridCol w="1614262"/>
                <a:gridCol w="1616225"/>
              </a:tblGrid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7568" name="Rectangle 48"/>
          <p:cNvSpPr>
            <a:spLocks noChangeArrowheads="1"/>
          </p:cNvSpPr>
          <p:nvPr/>
        </p:nvSpPr>
        <p:spPr bwMode="auto">
          <a:xfrm>
            <a:off x="2895600" y="2286000"/>
            <a:ext cx="357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23900" lvl="1" indent="-266700">
              <a:lnSpc>
                <a:spcPct val="90000"/>
              </a:lnSpc>
              <a:spcBef>
                <a:spcPct val="20000"/>
              </a:spcBef>
            </a:pPr>
            <a:r>
              <a:rPr lang="en-US" sz="2800" b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Chọn </a:t>
            </a:r>
            <a:r>
              <a:rPr lang="en-US" sz="28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đáp án đúng.</a:t>
            </a:r>
          </a:p>
          <a:p>
            <a:pPr marL="723900" lvl="1" indent="-266700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endParaRPr lang="en-US" sz="28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28"/>
          <p:cNvSpPr>
            <a:spLocks noChangeArrowheads="1"/>
          </p:cNvSpPr>
          <p:nvPr/>
        </p:nvSpPr>
        <p:spPr bwMode="auto">
          <a:xfrm>
            <a:off x="0" y="4251759"/>
            <a:ext cx="8991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23900" lvl="1" indent="-266700">
              <a:lnSpc>
                <a:spcPct val="90000"/>
              </a:lnSpc>
              <a:spcBef>
                <a:spcPct val="20000"/>
              </a:spcBef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 6.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Số trung bình cộng của dấu hiệu là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428750" lvl="2" indent="-590550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7,6             B</a:t>
            </a: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7,5             C</a:t>
            </a: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7,8            D</a:t>
            </a: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7,9</a:t>
            </a:r>
            <a:endParaRPr lang="en-US" sz="28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32"/>
          <p:cNvSpPr>
            <a:spLocks noChangeArrowheads="1"/>
          </p:cNvSpPr>
          <p:nvPr/>
        </p:nvSpPr>
        <p:spPr bwMode="auto">
          <a:xfrm>
            <a:off x="31750" y="5370493"/>
            <a:ext cx="942975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/>
            <a:r>
              <a:rPr lang="en-US"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Câu </a:t>
            </a:r>
            <a:r>
              <a:rPr lang="en-US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 Mốt của </a:t>
            </a:r>
            <a:r>
              <a:rPr lang="en-US"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dấu hiệu là:</a:t>
            </a:r>
          </a:p>
          <a:p>
            <a:pPr lvl="2"/>
            <a:r>
              <a:rPr lang="en-US" sz="280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B</a:t>
            </a: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            C</a:t>
            </a: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            D</a:t>
            </a: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en-US" sz="28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val 31"/>
          <p:cNvSpPr>
            <a:spLocks noChangeArrowheads="1"/>
          </p:cNvSpPr>
          <p:nvPr/>
        </p:nvSpPr>
        <p:spPr bwMode="auto">
          <a:xfrm>
            <a:off x="1447800" y="4738688"/>
            <a:ext cx="585787" cy="442912"/>
          </a:xfrm>
          <a:prstGeom prst="ellipse">
            <a:avLst/>
          </a:prstGeom>
          <a:noFill/>
          <a:ln w="38100" algn="ctr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" name="Oval 31"/>
          <p:cNvSpPr>
            <a:spLocks noChangeArrowheads="1"/>
          </p:cNvSpPr>
          <p:nvPr/>
        </p:nvSpPr>
        <p:spPr bwMode="auto">
          <a:xfrm>
            <a:off x="5008418" y="5881688"/>
            <a:ext cx="585787" cy="442912"/>
          </a:xfrm>
          <a:prstGeom prst="ellipse">
            <a:avLst/>
          </a:prstGeom>
          <a:noFill/>
          <a:ln w="38100" algn="ctr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graphicFrame>
        <p:nvGraphicFramePr>
          <p:cNvPr id="15" name="Group 14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16607769"/>
              </p:ext>
            </p:extLst>
          </p:nvPr>
        </p:nvGraphicFramePr>
        <p:xfrm>
          <a:off x="198438" y="2895600"/>
          <a:ext cx="8793162" cy="1036320"/>
        </p:xfrm>
        <a:graphic>
          <a:graphicData uri="http://schemas.openxmlformats.org/drawingml/2006/table">
            <a:tbl>
              <a:tblPr/>
              <a:tblGrid>
                <a:gridCol w="1874837"/>
                <a:gridCol w="915988"/>
                <a:gridCol w="990600"/>
                <a:gridCol w="957262"/>
                <a:gridCol w="1052513"/>
                <a:gridCol w="855662"/>
                <a:gridCol w="1046163"/>
                <a:gridCol w="1100137"/>
              </a:tblGrid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Giá trị (x)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Tần số (n)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N=10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5-Point Star 1">
            <a:hlinkClick r:id="rId3" action="ppaction://hlinksldjump"/>
          </p:cNvPr>
          <p:cNvSpPr/>
          <p:nvPr/>
        </p:nvSpPr>
        <p:spPr>
          <a:xfrm>
            <a:off x="8763000" y="6477000"/>
            <a:ext cx="381000" cy="381000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96518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9" name="Text Box 5"/>
          <p:cNvSpPr txBox="1">
            <a:spLocks noChangeArrowheads="1"/>
          </p:cNvSpPr>
          <p:nvPr/>
        </p:nvSpPr>
        <p:spPr bwMode="auto">
          <a:xfrm>
            <a:off x="228600" y="228600"/>
            <a:ext cx="8534400" cy="5401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001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2573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1717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0" hangingPunct="0">
              <a:lnSpc>
                <a:spcPct val="150000"/>
              </a:lnSpc>
            </a:pPr>
            <a:r>
              <a:rPr lang="en-US" sz="2500" b="1" i="1" dirty="0" err="1">
                <a:solidFill>
                  <a:srgbClr val="FF0000"/>
                </a:solidFill>
                <a:cs typeface="Times New Roman" pitchFamily="18" charset="0"/>
              </a:rPr>
              <a:t>Bài</a:t>
            </a:r>
            <a:r>
              <a:rPr lang="en-US" sz="2500" b="1" i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2500" b="1" i="1" dirty="0" err="1">
                <a:solidFill>
                  <a:srgbClr val="FF0000"/>
                </a:solidFill>
                <a:cs typeface="Times New Roman" pitchFamily="18" charset="0"/>
              </a:rPr>
              <a:t>tập</a:t>
            </a:r>
            <a:r>
              <a:rPr lang="en-US" sz="2500" b="1" i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2500" b="1" i="1" dirty="0" smtClean="0">
                <a:solidFill>
                  <a:srgbClr val="FF0000"/>
                </a:solidFill>
                <a:cs typeface="Times New Roman" pitchFamily="18" charset="0"/>
              </a:rPr>
              <a:t>2</a:t>
            </a:r>
            <a:r>
              <a:rPr lang="en-US" sz="2500" i="1" dirty="0" smtClean="0">
                <a:solidFill>
                  <a:srgbClr val="FF0000"/>
                </a:solidFill>
                <a:cs typeface="Times New Roman" pitchFamily="18" charset="0"/>
              </a:rPr>
              <a:t>:</a:t>
            </a:r>
            <a:r>
              <a:rPr lang="en-US" sz="2500" dirty="0" smtClean="0">
                <a:cs typeface="Times New Roman" pitchFamily="18" charset="0"/>
              </a:rPr>
              <a:t>  </a:t>
            </a:r>
            <a:r>
              <a:rPr lang="en-US" sz="2500" b="1" i="1" dirty="0" err="1" smtClean="0">
                <a:cs typeface="Times New Roman" pitchFamily="18" charset="0"/>
              </a:rPr>
              <a:t>Đ</a:t>
            </a:r>
            <a:r>
              <a:rPr lang="en-US" sz="2500" b="1" i="1" dirty="0" err="1" smtClean="0">
                <a:latin typeface=".VnTime" pitchFamily="34" charset="0"/>
                <a:cs typeface="Times New Roman" pitchFamily="18" charset="0"/>
              </a:rPr>
              <a:t>iÒn</a:t>
            </a:r>
            <a:r>
              <a:rPr lang="en-US" sz="2500" b="1" i="1" dirty="0" smtClean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sz="2500" b="1" i="1" dirty="0" err="1">
                <a:cs typeface="Times New Roman" pitchFamily="18" charset="0"/>
              </a:rPr>
              <a:t>vào</a:t>
            </a:r>
            <a:r>
              <a:rPr lang="en-US" sz="2500" b="1" i="1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sz="2500" b="1" i="1" dirty="0" err="1">
                <a:latin typeface=".VnTime" pitchFamily="34" charset="0"/>
                <a:cs typeface="Times New Roman" pitchFamily="18" charset="0"/>
              </a:rPr>
              <a:t>chç</a:t>
            </a:r>
            <a:r>
              <a:rPr lang="en-US" sz="2500" b="1" i="1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sz="2500" b="1" i="1" dirty="0" err="1">
                <a:latin typeface=".VnTime" pitchFamily="34" charset="0"/>
                <a:cs typeface="Times New Roman" pitchFamily="18" charset="0"/>
              </a:rPr>
              <a:t>trèng</a:t>
            </a:r>
            <a:r>
              <a:rPr lang="en-US" sz="2500" b="1" i="1" dirty="0">
                <a:latin typeface=".VnTime" pitchFamily="34" charset="0"/>
                <a:cs typeface="Times New Roman" pitchFamily="18" charset="0"/>
              </a:rPr>
              <a:t> ®Ó </a:t>
            </a:r>
            <a:r>
              <a:rPr lang="en-US" sz="2500" b="1" i="1" dirty="0" err="1" smtClean="0">
                <a:latin typeface=".VnTime" pitchFamily="34" charset="0"/>
                <a:cs typeface="Times New Roman" pitchFamily="18" charset="0"/>
              </a:rPr>
              <a:t>được</a:t>
            </a:r>
            <a:r>
              <a:rPr lang="en-US" sz="2500" b="1" i="1" dirty="0" smtClean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sz="2500" b="1" i="1" dirty="0" err="1">
                <a:latin typeface=".VnTime" pitchFamily="34" charset="0"/>
                <a:cs typeface="Times New Roman" pitchFamily="18" charset="0"/>
              </a:rPr>
              <a:t>c©u</a:t>
            </a:r>
            <a:r>
              <a:rPr lang="en-US" sz="2500" b="1" i="1" dirty="0">
                <a:latin typeface=".VnTime" pitchFamily="34" charset="0"/>
                <a:cs typeface="Times New Roman" pitchFamily="18" charset="0"/>
              </a:rPr>
              <a:t> kh¼ng ®</a:t>
            </a:r>
            <a:r>
              <a:rPr lang="en-US" sz="2500" b="1" i="1" dirty="0" err="1">
                <a:latin typeface=".VnTime" pitchFamily="34" charset="0"/>
                <a:cs typeface="Times New Roman" pitchFamily="18" charset="0"/>
              </a:rPr>
              <a:t>Þnh</a:t>
            </a:r>
            <a:r>
              <a:rPr lang="en-US" sz="2500" b="1" i="1" dirty="0">
                <a:latin typeface=".VnTime" pitchFamily="34" charset="0"/>
                <a:cs typeface="Times New Roman" pitchFamily="18" charset="0"/>
              </a:rPr>
              <a:t> ®</a:t>
            </a:r>
            <a:r>
              <a:rPr lang="en-US" sz="2500" b="1" i="1" dirty="0" err="1">
                <a:latin typeface=".VnTime" pitchFamily="34" charset="0"/>
                <a:cs typeface="Times New Roman" pitchFamily="18" charset="0"/>
              </a:rPr>
              <a:t>óng</a:t>
            </a:r>
            <a:r>
              <a:rPr lang="en-US" sz="2500" b="1" i="1" dirty="0">
                <a:latin typeface=".VnTime" pitchFamily="34" charset="0"/>
                <a:cs typeface="Times New Roman" pitchFamily="18" charset="0"/>
              </a:rPr>
              <a:t>:</a:t>
            </a:r>
          </a:p>
          <a:p>
            <a:pPr algn="just" eaLnBrk="0" hangingPunct="0">
              <a:lnSpc>
                <a:spcPct val="150000"/>
              </a:lnSpc>
            </a:pPr>
            <a:r>
              <a:rPr lang="en-US" dirty="0" smtClean="0">
                <a:solidFill>
                  <a:srgbClr val="0000CC"/>
                </a:solidFill>
                <a:latin typeface=".VnTime" pitchFamily="34" charset="0"/>
                <a:cs typeface="Times New Roman" pitchFamily="18" charset="0"/>
              </a:rPr>
              <a:t>1</a:t>
            </a:r>
            <a:r>
              <a:rPr lang="en-US" dirty="0">
                <a:solidFill>
                  <a:srgbClr val="0000CC"/>
                </a:solidFill>
                <a:latin typeface=".VnTime" pitchFamily="34" charset="0"/>
                <a:cs typeface="Times New Roman" pitchFamily="18" charset="0"/>
              </a:rPr>
              <a:t>.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Sè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lÇn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xuÊt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hiÖn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cña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mét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gi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¸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trÞ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trong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d·y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gi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¸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trÞ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cña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dÊu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hiÖu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lµ …    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cña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gi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¸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trÞ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®ã.</a:t>
            </a:r>
          </a:p>
          <a:p>
            <a:pPr algn="just" eaLnBrk="0" hangingPunct="0">
              <a:lnSpc>
                <a:spcPct val="150000"/>
              </a:lnSpc>
            </a:pPr>
            <a:r>
              <a:rPr lang="en-US" dirty="0" smtClean="0">
                <a:solidFill>
                  <a:srgbClr val="0000CC"/>
                </a:solidFill>
                <a:latin typeface=".VnTime" pitchFamily="34" charset="0"/>
                <a:cs typeface="Times New Roman" pitchFamily="18" charset="0"/>
              </a:rPr>
              <a:t>2</a:t>
            </a:r>
            <a:r>
              <a:rPr lang="en-US" dirty="0">
                <a:solidFill>
                  <a:srgbClr val="0000CC"/>
                </a:solidFill>
                <a:latin typeface=".VnTime" pitchFamily="34" charset="0"/>
                <a:cs typeface="Times New Roman" pitchFamily="18" charset="0"/>
              </a:rPr>
              <a:t>.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Sè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c¸c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gi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¸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trÞ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cña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dÊu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hiÖu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b»ng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tæng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c¸c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…      </a:t>
            </a:r>
            <a:r>
              <a:rPr lang="en-US" dirty="0" smtClean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.VnTime" pitchFamily="34" charset="0"/>
                <a:cs typeface="Times New Roman" pitchFamily="18" charset="0"/>
              </a:rPr>
              <a:t>cña</a:t>
            </a:r>
            <a:r>
              <a:rPr lang="en-US" dirty="0" smtClean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c¸c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gi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¸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trÞ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®ã.</a:t>
            </a:r>
          </a:p>
          <a:p>
            <a:pPr algn="just" eaLnBrk="0" hangingPunct="0">
              <a:lnSpc>
                <a:spcPct val="150000"/>
              </a:lnSpc>
            </a:pPr>
            <a:r>
              <a:rPr lang="en-US" dirty="0" smtClean="0">
                <a:solidFill>
                  <a:srgbClr val="0000CC"/>
                </a:solidFill>
                <a:latin typeface=".VnTime" pitchFamily="34" charset="0"/>
                <a:cs typeface="Times New Roman" pitchFamily="18" charset="0"/>
              </a:rPr>
              <a:t>3</a:t>
            </a:r>
            <a:r>
              <a:rPr lang="en-US" dirty="0">
                <a:solidFill>
                  <a:srgbClr val="0000CC"/>
                </a:solidFill>
                <a:latin typeface=".VnTime" pitchFamily="34" charset="0"/>
                <a:cs typeface="Times New Roman" pitchFamily="18" charset="0"/>
              </a:rPr>
              <a:t>.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Khi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c¸c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…     </a:t>
            </a:r>
            <a:r>
              <a:rPr lang="en-US" dirty="0" err="1" smtClean="0">
                <a:latin typeface=".VnTime" pitchFamily="34" charset="0"/>
                <a:cs typeface="Times New Roman" pitchFamily="18" charset="0"/>
              </a:rPr>
              <a:t>cña</a:t>
            </a:r>
            <a:r>
              <a:rPr lang="en-US" dirty="0" smtClean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dÊu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hiÖu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cã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kho¶ng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c¸ch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trªnh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lÖch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rÊt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lín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thì</a:t>
            </a:r>
            <a:r>
              <a:rPr lang="en-US" dirty="0" smtClean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ta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kh«ng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.VnTime" pitchFamily="34" charset="0"/>
                <a:cs typeface="Times New Roman" pitchFamily="18" charset="0"/>
              </a:rPr>
              <a:t>nªn</a:t>
            </a:r>
            <a:r>
              <a:rPr lang="en-US" dirty="0" smtClean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lÊy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sè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trung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bình</a:t>
            </a:r>
            <a:r>
              <a:rPr lang="en-US" dirty="0" smtClean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céng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smtClean="0">
                <a:latin typeface=".VnTime" pitchFamily="34" charset="0"/>
                <a:cs typeface="Times New Roman" pitchFamily="18" charset="0"/>
              </a:rPr>
              <a:t>®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¹i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diÖn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cho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dÊu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hiÖu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®ã.</a:t>
            </a:r>
          </a:p>
          <a:p>
            <a:pPr algn="just" eaLnBrk="0" hangingPunct="0">
              <a:lnSpc>
                <a:spcPct val="150000"/>
              </a:lnSpc>
            </a:pPr>
            <a:r>
              <a:rPr lang="en-US" dirty="0" smtClean="0">
                <a:solidFill>
                  <a:srgbClr val="0000CC"/>
                </a:solidFill>
                <a:latin typeface=".VnTime" pitchFamily="34" charset="0"/>
                <a:cs typeface="Times New Roman" pitchFamily="18" charset="0"/>
              </a:rPr>
              <a:t>4</a:t>
            </a:r>
            <a:r>
              <a:rPr lang="en-US" dirty="0">
                <a:solidFill>
                  <a:srgbClr val="0000CC"/>
                </a:solidFill>
                <a:latin typeface=".VnTime" pitchFamily="34" charset="0"/>
                <a:cs typeface="Times New Roman" pitchFamily="18" charset="0"/>
              </a:rPr>
              <a:t>.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Mèt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cña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dÊu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hiÖu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lµ …       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cã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tÇn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sè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lín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nhÊt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.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trong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b¶ng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tÇn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sè</a:t>
            </a:r>
            <a:endParaRPr lang="en-US" dirty="0">
              <a:latin typeface=".VnTime" pitchFamily="34" charset="0"/>
              <a:cs typeface="Times New Roman" pitchFamily="18" charset="0"/>
            </a:endParaRPr>
          </a:p>
          <a:p>
            <a:pPr algn="just" eaLnBrk="0" hangingPunct="0">
              <a:lnSpc>
                <a:spcPct val="150000"/>
              </a:lnSpc>
            </a:pPr>
            <a:r>
              <a:rPr lang="en-US" dirty="0" smtClean="0">
                <a:solidFill>
                  <a:srgbClr val="0000CC"/>
                </a:solidFill>
                <a:latin typeface=".VnTime" pitchFamily="34" charset="0"/>
                <a:cs typeface="Times New Roman" pitchFamily="18" charset="0"/>
              </a:rPr>
              <a:t>5</a:t>
            </a:r>
            <a:r>
              <a:rPr lang="en-US" dirty="0">
                <a:solidFill>
                  <a:srgbClr val="0000CC"/>
                </a:solidFill>
                <a:latin typeface=".VnTime" pitchFamily="34" charset="0"/>
                <a:cs typeface="Times New Roman" pitchFamily="18" charset="0"/>
              </a:rPr>
              <a:t>.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Sè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trung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bình</a:t>
            </a:r>
            <a:r>
              <a:rPr lang="en-US" dirty="0" smtClean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céng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cña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dÊu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hiÖu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(   ) </a:t>
            </a:r>
            <a:r>
              <a:rPr lang="en-US" dirty="0" smtClean="0">
                <a:latin typeface=".VnTime" pitchFamily="34" charset="0"/>
                <a:cs typeface="Times New Roman" pitchFamily="18" charset="0"/>
              </a:rPr>
              <a:t>®</a:t>
            </a:r>
            <a:r>
              <a:rPr lang="en-US" sz="2000" dirty="0" err="1" smtClean="0">
                <a:latin typeface=".VnTime" pitchFamily="34" charset="0"/>
                <a:cs typeface="Times New Roman" pitchFamily="18" charset="0"/>
              </a:rPr>
              <a:t>ư</a:t>
            </a:r>
            <a:r>
              <a:rPr lang="en-US" dirty="0" err="1" smtClean="0">
                <a:latin typeface=".VnTime" pitchFamily="34" charset="0"/>
                <a:cs typeface="Times New Roman" pitchFamily="18" charset="0"/>
              </a:rPr>
              <a:t>îc</a:t>
            </a:r>
            <a:r>
              <a:rPr lang="en-US" dirty="0" smtClean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tÝnh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b»ng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c«ng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thøc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:</a:t>
            </a:r>
          </a:p>
          <a:p>
            <a:pPr algn="just" eaLnBrk="0" hangingPunct="0"/>
            <a:endParaRPr lang="en-US" dirty="0">
              <a:latin typeface=".VnTime" pitchFamily="34" charset="0"/>
              <a:cs typeface="Times New Roman" pitchFamily="18" charset="0"/>
            </a:endParaRPr>
          </a:p>
          <a:p>
            <a:pPr algn="just" eaLnBrk="0" hangingPunct="0">
              <a:lnSpc>
                <a:spcPct val="150000"/>
              </a:lnSpc>
            </a:pPr>
            <a:endParaRPr lang="en-US" sz="1800" dirty="0">
              <a:latin typeface=".VnTime" pitchFamily="34" charset="0"/>
              <a:cs typeface="Times New Roman" pitchFamily="18" charset="0"/>
            </a:endParaRPr>
          </a:p>
        </p:txBody>
      </p:sp>
      <p:graphicFrame>
        <p:nvGraphicFramePr>
          <p:cNvPr id="154656" name="Object 32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057400" y="6019800"/>
          <a:ext cx="1295400" cy="423863"/>
        </p:xfrm>
        <a:graphic>
          <a:graphicData uri="http://schemas.openxmlformats.org/presentationml/2006/ole">
            <p:oleObj spid="_x0000_s10302" name="Equation" r:id="rId3" imgW="698500" imgH="228600" progId="Equation.DSMT4">
              <p:embed/>
            </p:oleObj>
          </a:graphicData>
        </a:graphic>
      </p:graphicFrame>
      <p:sp>
        <p:nvSpPr>
          <p:cNvPr id="154633" name="Text Box 9"/>
          <p:cNvSpPr txBox="1">
            <a:spLocks noChangeArrowheads="1"/>
          </p:cNvSpPr>
          <p:nvPr/>
        </p:nvSpPr>
        <p:spPr bwMode="auto">
          <a:xfrm>
            <a:off x="2743200" y="5943600"/>
            <a:ext cx="91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54634" name="Text Box 10"/>
          <p:cNvSpPr txBox="1">
            <a:spLocks noChangeArrowheads="1"/>
          </p:cNvSpPr>
          <p:nvPr/>
        </p:nvSpPr>
        <p:spPr bwMode="auto">
          <a:xfrm>
            <a:off x="464130" y="1440875"/>
            <a:ext cx="1447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 err="1">
                <a:solidFill>
                  <a:srgbClr val="0033CC"/>
                </a:solidFill>
                <a:latin typeface=".VnTime" pitchFamily="34" charset="0"/>
              </a:rPr>
              <a:t>tÇn</a:t>
            </a:r>
            <a:r>
              <a:rPr lang="en-US" sz="2400" b="1" i="1" dirty="0">
                <a:solidFill>
                  <a:srgbClr val="0033CC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rgbClr val="0033CC"/>
                </a:solidFill>
                <a:latin typeface=".VnTime" pitchFamily="34" charset="0"/>
              </a:rPr>
              <a:t>sè</a:t>
            </a:r>
            <a:endParaRPr lang="en-US" sz="2400" b="1" i="1" dirty="0">
              <a:solidFill>
                <a:srgbClr val="0033CC"/>
              </a:solidFill>
              <a:latin typeface=".VnTime" pitchFamily="34" charset="0"/>
            </a:endParaRPr>
          </a:p>
        </p:txBody>
      </p:sp>
      <p:sp>
        <p:nvSpPr>
          <p:cNvPr id="154635" name="Text Box 11"/>
          <p:cNvSpPr txBox="1">
            <a:spLocks noChangeArrowheads="1"/>
          </p:cNvSpPr>
          <p:nvPr/>
        </p:nvSpPr>
        <p:spPr bwMode="auto">
          <a:xfrm>
            <a:off x="5562600" y="1976735"/>
            <a:ext cx="1447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 err="1">
                <a:solidFill>
                  <a:srgbClr val="0033CC"/>
                </a:solidFill>
                <a:latin typeface=".VnTime" pitchFamily="34" charset="0"/>
              </a:rPr>
              <a:t>tÇn</a:t>
            </a:r>
            <a:r>
              <a:rPr lang="en-US" sz="2400" b="1" i="1" dirty="0">
                <a:solidFill>
                  <a:srgbClr val="0033CC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rgbClr val="0033CC"/>
                </a:solidFill>
                <a:latin typeface=".VnTime" pitchFamily="34" charset="0"/>
              </a:rPr>
              <a:t>sè</a:t>
            </a:r>
            <a:endParaRPr lang="en-US" sz="2400" b="1" i="1" dirty="0">
              <a:solidFill>
                <a:srgbClr val="0033CC"/>
              </a:solidFill>
              <a:latin typeface=".VnTime" pitchFamily="34" charset="0"/>
            </a:endParaRPr>
          </a:p>
        </p:txBody>
      </p:sp>
      <p:sp>
        <p:nvSpPr>
          <p:cNvPr id="154636" name="Text Box 12"/>
          <p:cNvSpPr txBox="1">
            <a:spLocks noChangeArrowheads="1"/>
          </p:cNvSpPr>
          <p:nvPr/>
        </p:nvSpPr>
        <p:spPr bwMode="auto">
          <a:xfrm>
            <a:off x="1551710" y="2514600"/>
            <a:ext cx="1143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 err="1">
                <a:solidFill>
                  <a:srgbClr val="0033CC"/>
                </a:solidFill>
                <a:latin typeface="Times New Roman" pitchFamily="18" charset="0"/>
              </a:rPr>
              <a:t>giá</a:t>
            </a:r>
            <a:r>
              <a:rPr lang="en-US" sz="2400" b="1" i="1" dirty="0">
                <a:solidFill>
                  <a:srgbClr val="0033CC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rgbClr val="0033CC"/>
                </a:solidFill>
                <a:latin typeface=".VnTime" pitchFamily="34" charset="0"/>
              </a:rPr>
              <a:t>trÞ</a:t>
            </a:r>
            <a:endParaRPr lang="en-US" sz="2400" b="1" i="1" dirty="0">
              <a:solidFill>
                <a:srgbClr val="0033CC"/>
              </a:solidFill>
              <a:latin typeface=".VnTime" pitchFamily="34" charset="0"/>
            </a:endParaRPr>
          </a:p>
        </p:txBody>
      </p:sp>
      <p:sp>
        <p:nvSpPr>
          <p:cNvPr id="154637" name="Text Box 13"/>
          <p:cNvSpPr txBox="1">
            <a:spLocks noChangeArrowheads="1"/>
          </p:cNvSpPr>
          <p:nvPr/>
        </p:nvSpPr>
        <p:spPr bwMode="auto">
          <a:xfrm>
            <a:off x="3061855" y="3622965"/>
            <a:ext cx="1143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 err="1">
                <a:solidFill>
                  <a:srgbClr val="0033CC"/>
                </a:solidFill>
                <a:latin typeface="Times New Roman" pitchFamily="18" charset="0"/>
              </a:rPr>
              <a:t>giá</a:t>
            </a:r>
            <a:r>
              <a:rPr lang="en-US" sz="2400" b="1" i="1" dirty="0">
                <a:solidFill>
                  <a:srgbClr val="0033CC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rgbClr val="0033CC"/>
                </a:solidFill>
                <a:latin typeface=".VnTime" pitchFamily="34" charset="0"/>
              </a:rPr>
              <a:t>trÞ</a:t>
            </a:r>
            <a:endParaRPr lang="en-US" sz="2400" b="1" i="1" dirty="0">
              <a:solidFill>
                <a:srgbClr val="0033CC"/>
              </a:solidFill>
              <a:latin typeface=".VnTime" pitchFamily="34" charset="0"/>
            </a:endParaRPr>
          </a:p>
        </p:txBody>
      </p:sp>
      <p:grpSp>
        <p:nvGrpSpPr>
          <p:cNvPr id="154638" name="Group 14"/>
          <p:cNvGrpSpPr>
            <a:grpSpLocks/>
          </p:cNvGrpSpPr>
          <p:nvPr/>
        </p:nvGrpSpPr>
        <p:grpSpPr bwMode="auto">
          <a:xfrm>
            <a:off x="2152288" y="4739181"/>
            <a:ext cx="4553311" cy="1021637"/>
            <a:chOff x="1143" y="1700"/>
            <a:chExt cx="2817" cy="499"/>
          </a:xfrm>
        </p:grpSpPr>
        <p:graphicFrame>
          <p:nvGraphicFramePr>
            <p:cNvPr id="154639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1802361592"/>
                </p:ext>
              </p:extLst>
            </p:nvPr>
          </p:nvGraphicFramePr>
          <p:xfrm>
            <a:off x="1143" y="1700"/>
            <a:ext cx="340" cy="402"/>
          </p:xfrm>
          <a:graphic>
            <a:graphicData uri="http://schemas.openxmlformats.org/presentationml/2006/ole">
              <p:oleObj spid="_x0000_s10303" name="Equation" r:id="rId4" imgW="126835" imgH="152202" progId="Equation.DSMT4">
                <p:embed/>
              </p:oleObj>
            </a:graphicData>
          </a:graphic>
        </p:graphicFrame>
        <p:sp>
          <p:nvSpPr>
            <p:cNvPr id="154640" name="Text Box 16"/>
            <p:cNvSpPr txBox="1">
              <a:spLocks noChangeArrowheads="1"/>
            </p:cNvSpPr>
            <p:nvPr/>
          </p:nvSpPr>
          <p:spPr bwMode="auto">
            <a:xfrm>
              <a:off x="1585" y="1730"/>
              <a:ext cx="2375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 dirty="0">
                  <a:solidFill>
                    <a:srgbClr val="0000CC"/>
                  </a:solidFill>
                  <a:latin typeface=".VnTime" pitchFamily="34" charset="0"/>
                </a:rPr>
                <a:t>x</a:t>
              </a:r>
              <a:r>
                <a:rPr lang="en-US" sz="2000" b="1" baseline="-25000" dirty="0">
                  <a:solidFill>
                    <a:srgbClr val="0000CC"/>
                  </a:solidFill>
                  <a:latin typeface=".VnTime" pitchFamily="34" charset="0"/>
                </a:rPr>
                <a:t>1</a:t>
              </a:r>
              <a:r>
                <a:rPr lang="en-US" sz="2000" b="1" dirty="0">
                  <a:solidFill>
                    <a:srgbClr val="0000CC"/>
                  </a:solidFill>
                  <a:latin typeface=".VnTime" pitchFamily="34" charset="0"/>
                </a:rPr>
                <a:t>.n</a:t>
              </a:r>
              <a:r>
                <a:rPr lang="en-US" sz="2000" b="1" baseline="-25000" dirty="0">
                  <a:solidFill>
                    <a:srgbClr val="0000CC"/>
                  </a:solidFill>
                  <a:latin typeface=".VnTime" pitchFamily="34" charset="0"/>
                </a:rPr>
                <a:t>1 </a:t>
              </a:r>
              <a:r>
                <a:rPr lang="en-US" sz="2000" b="1" dirty="0">
                  <a:solidFill>
                    <a:srgbClr val="0000CC"/>
                  </a:solidFill>
                  <a:latin typeface=".VnTime" pitchFamily="34" charset="0"/>
                </a:rPr>
                <a:t>+ x</a:t>
              </a:r>
              <a:r>
                <a:rPr lang="en-US" sz="2000" b="1" baseline="-25000" dirty="0">
                  <a:solidFill>
                    <a:srgbClr val="0000CC"/>
                  </a:solidFill>
                  <a:latin typeface=".VnTime" pitchFamily="34" charset="0"/>
                </a:rPr>
                <a:t>2</a:t>
              </a:r>
              <a:r>
                <a:rPr lang="en-US" sz="2000" b="1" dirty="0">
                  <a:solidFill>
                    <a:srgbClr val="0000CC"/>
                  </a:solidFill>
                  <a:latin typeface=".VnTime" pitchFamily="34" charset="0"/>
                </a:rPr>
                <a:t>.n</a:t>
              </a:r>
              <a:r>
                <a:rPr lang="en-US" sz="2000" b="1" baseline="-25000" dirty="0">
                  <a:solidFill>
                    <a:srgbClr val="0000CC"/>
                  </a:solidFill>
                  <a:latin typeface=".VnTime" pitchFamily="34" charset="0"/>
                </a:rPr>
                <a:t>2</a:t>
              </a:r>
              <a:r>
                <a:rPr lang="en-US" sz="2000" b="1" dirty="0">
                  <a:solidFill>
                    <a:srgbClr val="0000CC"/>
                  </a:solidFill>
                  <a:latin typeface=".VnTime" pitchFamily="34" charset="0"/>
                </a:rPr>
                <a:t> +x</a:t>
              </a:r>
              <a:r>
                <a:rPr lang="en-US" sz="2000" b="1" baseline="-25000" dirty="0">
                  <a:solidFill>
                    <a:srgbClr val="0000CC"/>
                  </a:solidFill>
                  <a:latin typeface=".VnTime" pitchFamily="34" charset="0"/>
                </a:rPr>
                <a:t>3</a:t>
              </a:r>
              <a:r>
                <a:rPr lang="en-US" sz="2000" b="1" dirty="0">
                  <a:solidFill>
                    <a:srgbClr val="0000CC"/>
                  </a:solidFill>
                  <a:latin typeface=".VnTime" pitchFamily="34" charset="0"/>
                </a:rPr>
                <a:t>.n</a:t>
              </a:r>
              <a:r>
                <a:rPr lang="en-US" sz="2000" b="1" baseline="-25000" dirty="0">
                  <a:solidFill>
                    <a:srgbClr val="0000CC"/>
                  </a:solidFill>
                  <a:latin typeface=".VnTime" pitchFamily="34" charset="0"/>
                </a:rPr>
                <a:t>3</a:t>
              </a:r>
              <a:r>
                <a:rPr lang="en-US" sz="2000" b="1" dirty="0">
                  <a:solidFill>
                    <a:srgbClr val="0000CC"/>
                  </a:solidFill>
                  <a:latin typeface=".VnTime" pitchFamily="34" charset="0"/>
                </a:rPr>
                <a:t> + … + </a:t>
              </a:r>
              <a:r>
                <a:rPr lang="en-US" sz="2000" b="1" dirty="0" err="1">
                  <a:solidFill>
                    <a:srgbClr val="0000CC"/>
                  </a:solidFill>
                  <a:latin typeface=".VnTime" pitchFamily="34" charset="0"/>
                </a:rPr>
                <a:t>x</a:t>
              </a:r>
              <a:r>
                <a:rPr lang="en-US" sz="2000" b="1" baseline="-25000" dirty="0" err="1">
                  <a:solidFill>
                    <a:srgbClr val="0000CC"/>
                  </a:solidFill>
                  <a:latin typeface=".VnTime" pitchFamily="34" charset="0"/>
                </a:rPr>
                <a:t>k</a:t>
              </a:r>
              <a:r>
                <a:rPr lang="en-US" sz="2000" b="1" baseline="-25000" dirty="0">
                  <a:solidFill>
                    <a:srgbClr val="0000CC"/>
                  </a:solidFill>
                  <a:latin typeface=".VnTime" pitchFamily="34" charset="0"/>
                </a:rPr>
                <a:t>.</a:t>
              </a:r>
              <a:r>
                <a:rPr lang="en-US" sz="2000" b="1" dirty="0">
                  <a:solidFill>
                    <a:srgbClr val="0000CC"/>
                  </a:solidFill>
                  <a:latin typeface=".VnTime" pitchFamily="34" charset="0"/>
                </a:rPr>
                <a:t>.</a:t>
              </a:r>
              <a:r>
                <a:rPr lang="en-US" sz="2000" b="1" dirty="0" err="1">
                  <a:solidFill>
                    <a:srgbClr val="0000CC"/>
                  </a:solidFill>
                  <a:latin typeface=".VnTime" pitchFamily="34" charset="0"/>
                </a:rPr>
                <a:t>n</a:t>
              </a:r>
              <a:r>
                <a:rPr lang="en-US" sz="2000" b="1" baseline="-25000" dirty="0" err="1">
                  <a:solidFill>
                    <a:srgbClr val="0000CC"/>
                  </a:solidFill>
                  <a:latin typeface=".VnTime" pitchFamily="34" charset="0"/>
                </a:rPr>
                <a:t>k</a:t>
              </a:r>
              <a:endParaRPr lang="en-US" sz="2000" b="1" dirty="0">
                <a:solidFill>
                  <a:srgbClr val="0000CC"/>
                </a:solidFill>
                <a:latin typeface=".VnTime" pitchFamily="34" charset="0"/>
              </a:endParaRPr>
            </a:p>
          </p:txBody>
        </p:sp>
        <p:sp>
          <p:nvSpPr>
            <p:cNvPr id="154641" name="Text Box 17"/>
            <p:cNvSpPr txBox="1">
              <a:spLocks noChangeArrowheads="1"/>
            </p:cNvSpPr>
            <p:nvPr/>
          </p:nvSpPr>
          <p:spPr bwMode="auto">
            <a:xfrm>
              <a:off x="1842" y="1947"/>
              <a:ext cx="1397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 dirty="0">
                  <a:solidFill>
                    <a:srgbClr val="0000CC"/>
                  </a:solidFill>
                  <a:latin typeface=".VnTime" pitchFamily="34" charset="0"/>
                </a:rPr>
                <a:t>N</a:t>
              </a:r>
              <a:endParaRPr lang="en-US" sz="1800" dirty="0">
                <a:solidFill>
                  <a:srgbClr val="0000CC"/>
                </a:solidFill>
                <a:latin typeface=".VnTime" pitchFamily="34" charset="0"/>
              </a:endParaRPr>
            </a:p>
          </p:txBody>
        </p:sp>
        <p:sp>
          <p:nvSpPr>
            <p:cNvPr id="154642" name="Text Box 18"/>
            <p:cNvSpPr txBox="1">
              <a:spLocks noChangeArrowheads="1"/>
            </p:cNvSpPr>
            <p:nvPr/>
          </p:nvSpPr>
          <p:spPr bwMode="auto">
            <a:xfrm>
              <a:off x="1420" y="1833"/>
              <a:ext cx="42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0" hangingPunct="0"/>
              <a:r>
                <a:rPr lang="en-US" sz="2400" dirty="0">
                  <a:latin typeface=".VnTime" pitchFamily="34" charset="0"/>
                </a:rPr>
                <a:t>=</a:t>
              </a:r>
            </a:p>
          </p:txBody>
        </p:sp>
        <p:sp>
          <p:nvSpPr>
            <p:cNvPr id="154643" name="Line 19"/>
            <p:cNvSpPr>
              <a:spLocks noChangeShapeType="1"/>
            </p:cNvSpPr>
            <p:nvPr/>
          </p:nvSpPr>
          <p:spPr bwMode="auto">
            <a:xfrm>
              <a:off x="1618" y="1963"/>
              <a:ext cx="190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4646" name="Rectangle 22"/>
          <p:cNvSpPr>
            <a:spLocks noChangeArrowheads="1"/>
          </p:cNvSpPr>
          <p:nvPr/>
        </p:nvSpPr>
        <p:spPr bwMode="auto">
          <a:xfrm>
            <a:off x="1188030" y="5438775"/>
            <a:ext cx="77724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dirty="0" err="1">
                <a:latin typeface=".VnTime" pitchFamily="34" charset="0"/>
              </a:rPr>
              <a:t>Trong</a:t>
            </a:r>
            <a:r>
              <a:rPr lang="en-US" sz="2000" dirty="0">
                <a:latin typeface=".VnTime" pitchFamily="34" charset="0"/>
              </a:rPr>
              <a:t> ®ã: </a:t>
            </a:r>
          </a:p>
          <a:p>
            <a:r>
              <a:rPr lang="en-US" sz="2000" dirty="0">
                <a:latin typeface=".VnTime" pitchFamily="34" charset="0"/>
              </a:rPr>
              <a:t>                                lµ </a:t>
            </a:r>
            <a:r>
              <a:rPr lang="en-US" sz="2000" dirty="0" err="1">
                <a:latin typeface=".VnTime" pitchFamily="34" charset="0"/>
              </a:rPr>
              <a:t>c¸c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gi</a:t>
            </a:r>
            <a:r>
              <a:rPr lang="en-US" sz="2000" dirty="0">
                <a:latin typeface=".VnTime" pitchFamily="34" charset="0"/>
              </a:rPr>
              <a:t>¸ </a:t>
            </a:r>
            <a:r>
              <a:rPr lang="en-US" sz="2000" dirty="0" err="1">
                <a:latin typeface=".VnTime" pitchFamily="34" charset="0"/>
              </a:rPr>
              <a:t>trÞ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kh¸c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nhau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cña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dÊu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hiÖu</a:t>
            </a:r>
            <a:r>
              <a:rPr lang="en-US" sz="2000" dirty="0">
                <a:latin typeface=".VnTime" pitchFamily="34" charset="0"/>
              </a:rPr>
              <a:t>.</a:t>
            </a:r>
          </a:p>
          <a:p>
            <a:r>
              <a:rPr lang="en-US" sz="2000" dirty="0">
                <a:latin typeface=".VnTime" pitchFamily="34" charset="0"/>
              </a:rPr>
              <a:t>                                  lµ </a:t>
            </a:r>
            <a:r>
              <a:rPr lang="en-US" sz="2000" dirty="0" err="1">
                <a:latin typeface=".VnTime" pitchFamily="34" charset="0"/>
              </a:rPr>
              <a:t>c¸c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tÇn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sè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smtClean="0">
                <a:latin typeface=".VnTime" pitchFamily="34" charset="0"/>
              </a:rPr>
              <a:t>t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000" smtClean="0">
                <a:latin typeface=".VnTime" pitchFamily="34" charset="0"/>
              </a:rPr>
              <a:t>¬ng</a:t>
            </a:r>
            <a:r>
              <a:rPr lang="en-US" sz="2000" dirty="0" smtClean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øng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cña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c¸c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gi</a:t>
            </a:r>
            <a:r>
              <a:rPr lang="en-US" sz="2000" dirty="0">
                <a:latin typeface=".VnTime" pitchFamily="34" charset="0"/>
              </a:rPr>
              <a:t>¸ </a:t>
            </a:r>
            <a:r>
              <a:rPr lang="en-US" sz="2000" dirty="0" err="1">
                <a:latin typeface=".VnTime" pitchFamily="34" charset="0"/>
              </a:rPr>
              <a:t>trÞ</a:t>
            </a:r>
            <a:r>
              <a:rPr lang="en-US" sz="2000" dirty="0">
                <a:latin typeface=".VnTime" pitchFamily="34" charset="0"/>
              </a:rPr>
              <a:t> ®ã.</a:t>
            </a:r>
          </a:p>
          <a:p>
            <a:r>
              <a:rPr lang="en-US" sz="2000" dirty="0">
                <a:latin typeface=".VnTime" pitchFamily="34" charset="0"/>
              </a:rPr>
              <a:t>N: </a:t>
            </a:r>
            <a:r>
              <a:rPr lang="en-US" sz="2000" dirty="0" err="1">
                <a:latin typeface=".VnTime" pitchFamily="34" charset="0"/>
              </a:rPr>
              <a:t>sè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c¸c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gi</a:t>
            </a:r>
            <a:r>
              <a:rPr lang="en-US" sz="2000" dirty="0">
                <a:latin typeface=".VnTime" pitchFamily="34" charset="0"/>
              </a:rPr>
              <a:t>¸ </a:t>
            </a:r>
            <a:r>
              <a:rPr lang="en-US" sz="2000" dirty="0" err="1">
                <a:latin typeface=".VnTime" pitchFamily="34" charset="0"/>
              </a:rPr>
              <a:t>trÞ</a:t>
            </a:r>
            <a:endParaRPr lang="en-US" sz="2000" dirty="0">
              <a:latin typeface=".VnTime" pitchFamily="34" charset="0"/>
            </a:endParaRPr>
          </a:p>
        </p:txBody>
      </p:sp>
      <p:graphicFrame>
        <p:nvGraphicFramePr>
          <p:cNvPr id="154660" name="Object 36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2057400" y="5638800"/>
          <a:ext cx="1219200" cy="400050"/>
        </p:xfrm>
        <a:graphic>
          <a:graphicData uri="http://schemas.openxmlformats.org/presentationml/2006/ole">
            <p:oleObj spid="_x0000_s10304" name="Equation" r:id="rId5" imgW="698500" imgH="228600" progId="Equation.DSMT4">
              <p:embed/>
            </p:oleObj>
          </a:graphicData>
        </a:graphic>
      </p:graphicFrame>
      <p:graphicFrame>
        <p:nvGraphicFramePr>
          <p:cNvPr id="154665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851182744"/>
              </p:ext>
            </p:extLst>
          </p:nvPr>
        </p:nvGraphicFramePr>
        <p:xfrm>
          <a:off x="4697122" y="4274130"/>
          <a:ext cx="290513" cy="331788"/>
        </p:xfrm>
        <a:graphic>
          <a:graphicData uri="http://schemas.openxmlformats.org/presentationml/2006/ole">
            <p:oleObj spid="_x0000_s10305" name="Equation" r:id="rId6" imgW="177569" imgH="202936" progId="Equation.DSMT4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702677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4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54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54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54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54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54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54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54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54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34" grpId="0"/>
      <p:bldP spid="154635" grpId="0"/>
      <p:bldP spid="154636" grpId="0"/>
      <p:bldP spid="154637" grpId="0"/>
      <p:bldP spid="15464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Text Box 4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571500"/>
          </a:xfrm>
          <a:noFill/>
        </p:spPr>
        <p:txBody>
          <a:bodyPr>
            <a:normAutofit fontScale="90000"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en-US" sz="4000" b="1" u="sng" dirty="0" smtClean="0">
                <a:solidFill>
                  <a:srgbClr val="00CC00"/>
                </a:solidFill>
                <a:latin typeface=".VnTime" panose="020B7200000000000000" pitchFamily="34" charset="0"/>
              </a:rPr>
              <a:t>II) </a:t>
            </a:r>
            <a:r>
              <a:rPr lang="en-US" altLang="en-US" sz="4000" b="1" u="sng" dirty="0" err="1" smtClean="0">
                <a:solidFill>
                  <a:srgbClr val="00CC00"/>
                </a:solidFill>
                <a:latin typeface=".VnTime" panose="020B7200000000000000" pitchFamily="34" charset="0"/>
              </a:rPr>
              <a:t>Bµi</a:t>
            </a:r>
            <a:r>
              <a:rPr lang="en-US" altLang="en-US" sz="4000" b="1" u="sng" dirty="0" smtClean="0">
                <a:solidFill>
                  <a:srgbClr val="00CC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4000" b="1" u="sng" dirty="0" err="1" smtClean="0">
                <a:solidFill>
                  <a:srgbClr val="00CC00"/>
                </a:solidFill>
                <a:latin typeface=".VnTime" panose="020B7200000000000000" pitchFamily="34" charset="0"/>
              </a:rPr>
              <a:t>luyện</a:t>
            </a:r>
            <a:r>
              <a:rPr lang="en-US" altLang="en-US" sz="4000" dirty="0" smtClean="0"/>
              <a:t> </a:t>
            </a:r>
          </a:p>
        </p:txBody>
      </p:sp>
      <p:sp>
        <p:nvSpPr>
          <p:cNvPr id="32773" name="Text Box 5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609600"/>
            <a:ext cx="8382000" cy="6858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2400" b="1" u="sng" dirty="0" err="1" smtClean="0">
                <a:solidFill>
                  <a:srgbClr val="FF0000"/>
                </a:solidFill>
                <a:latin typeface=".VnTime" panose="020B7200000000000000" pitchFamily="34" charset="0"/>
              </a:rPr>
              <a:t>Bài</a:t>
            </a:r>
            <a:r>
              <a:rPr lang="en-US" altLang="en-US" sz="2400" b="1" u="sng" dirty="0" smtClean="0">
                <a:solidFill>
                  <a:srgbClr val="FF0000"/>
                </a:solidFill>
                <a:latin typeface=".VnTime" panose="020B7200000000000000" pitchFamily="34" charset="0"/>
              </a:rPr>
              <a:t> 1:</a:t>
            </a:r>
            <a:r>
              <a:rPr lang="en-US" altLang="en-US" sz="2400" b="1" dirty="0" smtClean="0">
                <a:latin typeface=".VnTime" panose="020B7200000000000000" pitchFamily="34" charset="0"/>
              </a:rPr>
              <a:t> §</a:t>
            </a:r>
            <a:r>
              <a:rPr lang="en-US" altLang="en-US" sz="2400" b="1" dirty="0" err="1" smtClean="0">
                <a:latin typeface=".VnTime" panose="020B7200000000000000" pitchFamily="34" charset="0"/>
              </a:rPr>
              <a:t>iÓm</a:t>
            </a:r>
            <a:r>
              <a:rPr lang="en-US" altLang="en-US" sz="2400" b="1" dirty="0" smtClean="0">
                <a:latin typeface=".VnTime" panose="020B7200000000000000" pitchFamily="34" charset="0"/>
              </a:rPr>
              <a:t> </a:t>
            </a:r>
            <a:r>
              <a:rPr lang="en-US" altLang="en-US" sz="2400" b="1" dirty="0" err="1" smtClean="0">
                <a:latin typeface=".VnTime" panose="020B7200000000000000" pitchFamily="34" charset="0"/>
              </a:rPr>
              <a:t>kiÓm</a:t>
            </a:r>
            <a:r>
              <a:rPr lang="en-US" altLang="en-US" sz="2400" b="1" dirty="0" smtClean="0">
                <a:latin typeface=".VnTime" panose="020B7200000000000000" pitchFamily="34" charset="0"/>
              </a:rPr>
              <a:t> </a:t>
            </a:r>
            <a:r>
              <a:rPr lang="en-US" altLang="en-US" sz="2400" b="1" dirty="0" err="1" smtClean="0">
                <a:latin typeface=".VnTime" panose="020B7200000000000000" pitchFamily="34" charset="0"/>
              </a:rPr>
              <a:t>tra</a:t>
            </a:r>
            <a:r>
              <a:rPr lang="en-US" altLang="en-US" sz="2400" b="1" dirty="0" smtClean="0">
                <a:latin typeface=".VnTime" panose="020B7200000000000000" pitchFamily="34" charset="0"/>
              </a:rPr>
              <a:t> 45 </a:t>
            </a:r>
            <a:r>
              <a:rPr lang="en-US" altLang="en-US" sz="2400" b="1" dirty="0" err="1" smtClean="0">
                <a:latin typeface=".VnTime" panose="020B7200000000000000" pitchFamily="34" charset="0"/>
              </a:rPr>
              <a:t>phót</a:t>
            </a:r>
            <a:r>
              <a:rPr lang="en-US" altLang="en-US" sz="2400" b="1" dirty="0" smtClean="0">
                <a:latin typeface=".VnTime" panose="020B7200000000000000" pitchFamily="34" charset="0"/>
              </a:rPr>
              <a:t> </a:t>
            </a:r>
            <a:r>
              <a:rPr lang="en-US" altLang="en-US" sz="2400" b="1" dirty="0" err="1" smtClean="0">
                <a:latin typeface=".VnTime" panose="020B7200000000000000" pitchFamily="34" charset="0"/>
              </a:rPr>
              <a:t>m«n</a:t>
            </a:r>
            <a:r>
              <a:rPr lang="en-US" altLang="en-US" sz="2400" b="1" dirty="0" smtClean="0">
                <a:latin typeface=".VnTime" panose="020B7200000000000000" pitchFamily="34" charset="0"/>
              </a:rPr>
              <a:t> </a:t>
            </a:r>
            <a:r>
              <a:rPr lang="en-US" altLang="en-US" sz="2400" b="1" dirty="0" err="1" smtClean="0">
                <a:latin typeface=".VnTime" panose="020B7200000000000000" pitchFamily="34" charset="0"/>
              </a:rPr>
              <a:t>to¸n</a:t>
            </a:r>
            <a:r>
              <a:rPr lang="en-US" altLang="en-US" sz="2400" b="1" dirty="0" smtClean="0">
                <a:latin typeface=".VnTime" panose="020B7200000000000000" pitchFamily="34" charset="0"/>
              </a:rPr>
              <a:t> </a:t>
            </a:r>
            <a:r>
              <a:rPr lang="en-US" altLang="en-US" sz="2400" b="1" dirty="0" err="1" smtClean="0">
                <a:latin typeface=".VnTime" panose="020B7200000000000000" pitchFamily="34" charset="0"/>
              </a:rPr>
              <a:t>cña</a:t>
            </a:r>
            <a:r>
              <a:rPr lang="en-US" altLang="en-US" sz="2400" b="1" dirty="0" smtClean="0">
                <a:latin typeface=".VnTime" panose="020B7200000000000000" pitchFamily="34" charset="0"/>
              </a:rPr>
              <a:t> </a:t>
            </a:r>
            <a:r>
              <a:rPr lang="en-US" altLang="en-US" sz="2400" b="1" dirty="0" err="1" smtClean="0">
                <a:latin typeface=".VnTime" panose="020B7200000000000000" pitchFamily="34" charset="0"/>
              </a:rPr>
              <a:t>líp</a:t>
            </a:r>
            <a:r>
              <a:rPr lang="en-US" altLang="en-US" sz="2400" b="1" dirty="0" smtClean="0">
                <a:latin typeface=".VnTime" panose="020B7200000000000000" pitchFamily="34" charset="0"/>
              </a:rPr>
              <a:t> 7Avµ 7B ®­</a:t>
            </a:r>
            <a:r>
              <a:rPr lang="en-US" altLang="en-US" sz="2400" b="1" dirty="0" err="1" smtClean="0">
                <a:latin typeface=".VnTime" panose="020B7200000000000000" pitchFamily="34" charset="0"/>
              </a:rPr>
              <a:t>îc</a:t>
            </a:r>
            <a:r>
              <a:rPr lang="en-US" altLang="en-US" sz="2400" b="1" dirty="0" smtClean="0">
                <a:latin typeface=".VnTime" panose="020B7200000000000000" pitchFamily="34" charset="0"/>
              </a:rPr>
              <a:t> </a:t>
            </a:r>
            <a:r>
              <a:rPr lang="en-US" altLang="en-US" sz="2400" b="1" dirty="0" err="1" smtClean="0">
                <a:latin typeface=".VnTime" panose="020B7200000000000000" pitchFamily="34" charset="0"/>
              </a:rPr>
              <a:t>ghi</a:t>
            </a:r>
            <a:r>
              <a:rPr lang="en-US" altLang="en-US" sz="2400" b="1" dirty="0" smtClean="0">
                <a:latin typeface=".VnTime" panose="020B7200000000000000" pitchFamily="34" charset="0"/>
              </a:rPr>
              <a:t> l¹i </a:t>
            </a:r>
            <a:r>
              <a:rPr lang="en-US" altLang="en-US" sz="2400" b="1" dirty="0" err="1" smtClean="0">
                <a:latin typeface=".VnTime" panose="020B7200000000000000" pitchFamily="34" charset="0"/>
              </a:rPr>
              <a:t>nh</a:t>
            </a:r>
            <a:r>
              <a:rPr lang="en-US" altLang="en-US" sz="2400" b="1" dirty="0" smtClean="0">
                <a:latin typeface=".VnTime" panose="020B7200000000000000" pitchFamily="34" charset="0"/>
              </a:rPr>
              <a:t>­ </a:t>
            </a:r>
            <a:r>
              <a:rPr lang="en-US" altLang="en-US" sz="2400" b="1" dirty="0" err="1" smtClean="0">
                <a:latin typeface=".VnTime" panose="020B7200000000000000" pitchFamily="34" charset="0"/>
              </a:rPr>
              <a:t>sau</a:t>
            </a:r>
            <a:endParaRPr lang="en-US" altLang="en-US" sz="2400" b="1" dirty="0" smtClean="0">
              <a:latin typeface=".VnTime" panose="020B7200000000000000" pitchFamily="34" charset="0"/>
            </a:endParaRPr>
          </a:p>
        </p:txBody>
      </p:sp>
      <p:graphicFrame>
        <p:nvGraphicFramePr>
          <p:cNvPr id="32921" name="Group 153"/>
          <p:cNvGraphicFramePr>
            <a:graphicFrameLocks noGrp="1"/>
          </p:cNvGraphicFramePr>
          <p:nvPr>
            <p:ph sz="quarter" idx="3"/>
          </p:nvPr>
        </p:nvGraphicFramePr>
        <p:xfrm>
          <a:off x="4419600" y="4267200"/>
          <a:ext cx="3962400" cy="1981200"/>
        </p:xfrm>
        <a:graphic>
          <a:graphicData uri="http://schemas.openxmlformats.org/drawingml/2006/table">
            <a:tbl>
              <a:tblPr/>
              <a:tblGrid>
                <a:gridCol w="2214563"/>
                <a:gridCol w="1747837"/>
              </a:tblGrid>
              <a:tr h="1981200"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914400" indent="-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1/ ®</a:t>
                      </a:r>
                      <a:r>
                        <a:rPr kumimoji="0" lang="en-US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iÓm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kiÓm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tra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2/     </a:t>
                      </a:r>
                      <a:r>
                        <a:rPr kumimoji="0" lang="en-US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häc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sinh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.VnTime" pitchFamily="34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3/      45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4/     9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®</a:t>
                      </a:r>
                      <a:r>
                        <a:rPr kumimoji="0" lang="en-US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iÓm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kiÓm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tra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häc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sinh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.VnTim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1219200" y="762000"/>
            <a:ext cx="63246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tx2"/>
                </a:solidFill>
                <a:latin typeface=".VnTime" panose="020B7200000000000000" pitchFamily="34" charset="0"/>
              </a:rPr>
              <a:t>          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tx2"/>
                </a:solidFill>
                <a:latin typeface=".VnTime" panose="020B7200000000000000" pitchFamily="34" charset="0"/>
              </a:rPr>
              <a:t>              Líp 7A (B¶ng1)                             Líp  7B (B¶ng 2)</a:t>
            </a:r>
          </a:p>
        </p:txBody>
      </p:sp>
      <p:sp>
        <p:nvSpPr>
          <p:cNvPr id="8200" name="Text Box 7"/>
          <p:cNvSpPr txBox="1">
            <a:spLocks noChangeArrowheads="1"/>
          </p:cNvSpPr>
          <p:nvPr/>
        </p:nvSpPr>
        <p:spPr bwMode="auto">
          <a:xfrm>
            <a:off x="0" y="3200400"/>
            <a:ext cx="868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>
              <a:solidFill>
                <a:schemeClr val="tx2"/>
              </a:solidFill>
              <a:latin typeface=".VnTime" panose="020B7200000000000000" pitchFamily="34" charset="0"/>
            </a:endParaRPr>
          </a:p>
        </p:txBody>
      </p:sp>
      <p:sp>
        <p:nvSpPr>
          <p:cNvPr id="32843" name="Text Box 75"/>
          <p:cNvSpPr txBox="1">
            <a:spLocks noChangeArrowheads="1"/>
          </p:cNvSpPr>
          <p:nvPr/>
        </p:nvSpPr>
        <p:spPr bwMode="auto">
          <a:xfrm>
            <a:off x="457200" y="3733800"/>
            <a:ext cx="4343400" cy="270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3399"/>
                </a:solidFill>
                <a:latin typeface=".VnTime" panose="020B7200000000000000" pitchFamily="34" charset="0"/>
              </a:rPr>
              <a:t>C©u 1:§iÒn néi dung thÝch hîp vµo dÊu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>
                <a:solidFill>
                  <a:schemeClr val="tx2"/>
                </a:solidFill>
                <a:latin typeface=".VnTime" panose="020B7200000000000000" pitchFamily="34" charset="0"/>
              </a:rPr>
              <a:t>DÊu hiÖu ®iÒu tra lµ … 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>
                <a:solidFill>
                  <a:schemeClr val="tx2"/>
                </a:solidFill>
                <a:latin typeface=".VnTime" panose="020B7200000000000000" pitchFamily="34" charset="0"/>
              </a:rPr>
              <a:t>§¬n vÞ ®iÒu tra……….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>
                <a:solidFill>
                  <a:schemeClr val="tx2"/>
                </a:solidFill>
                <a:latin typeface=".VnTime" panose="020B7200000000000000" pitchFamily="34" charset="0"/>
              </a:rPr>
              <a:t> Sè c¸c gi¸ trÞ cña dÊu hiªu………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>
                <a:solidFill>
                  <a:schemeClr val="tx2"/>
                </a:solidFill>
                <a:latin typeface=".VnTime" panose="020B7200000000000000" pitchFamily="34" charset="0"/>
              </a:rPr>
              <a:t> C¸c gi¸ trÞ kh¸c nhau cña dÊu hiÖu ………..</a:t>
            </a:r>
          </a:p>
          <a:p>
            <a:pPr eaLnBrk="1" hangingPunct="1">
              <a:spcBef>
                <a:spcPct val="50000"/>
              </a:spcBef>
            </a:pPr>
            <a:endParaRPr lang="en-US" altLang="en-US">
              <a:solidFill>
                <a:schemeClr val="tx2"/>
              </a:solidFill>
              <a:latin typeface=".VnTime" panose="020B7200000000000000" pitchFamily="34" charset="0"/>
            </a:endParaRPr>
          </a:p>
        </p:txBody>
      </p:sp>
      <p:sp>
        <p:nvSpPr>
          <p:cNvPr id="8202" name="Text Box 77"/>
          <p:cNvSpPr txBox="1">
            <a:spLocks noChangeArrowheads="1"/>
          </p:cNvSpPr>
          <p:nvPr/>
        </p:nvSpPr>
        <p:spPr bwMode="auto">
          <a:xfrm>
            <a:off x="2133600" y="4876800"/>
            <a:ext cx="2362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>
              <a:solidFill>
                <a:schemeClr val="tx2"/>
              </a:solidFill>
              <a:latin typeface=".VnTime" panose="020B7200000000000000" pitchFamily="34" charset="0"/>
            </a:endParaRPr>
          </a:p>
        </p:txBody>
      </p:sp>
      <p:sp>
        <p:nvSpPr>
          <p:cNvPr id="8203" name="Text Box 78"/>
          <p:cNvSpPr txBox="1">
            <a:spLocks noChangeArrowheads="1"/>
          </p:cNvSpPr>
          <p:nvPr/>
        </p:nvSpPr>
        <p:spPr bwMode="auto">
          <a:xfrm>
            <a:off x="2286000" y="57912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>
              <a:solidFill>
                <a:schemeClr val="tx2"/>
              </a:solidFill>
              <a:latin typeface=".VnTime" panose="020B7200000000000000" pitchFamily="34" charset="0"/>
            </a:endParaRPr>
          </a:p>
        </p:txBody>
      </p:sp>
      <p:sp>
        <p:nvSpPr>
          <p:cNvPr id="8204" name="Text Box 79"/>
          <p:cNvSpPr txBox="1">
            <a:spLocks noChangeArrowheads="1"/>
          </p:cNvSpPr>
          <p:nvPr/>
        </p:nvSpPr>
        <p:spPr bwMode="auto">
          <a:xfrm>
            <a:off x="3124200" y="54102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chemeClr val="tx2"/>
              </a:solidFill>
              <a:latin typeface=".VnTime" panose="020B7200000000000000" pitchFamily="34" charset="0"/>
            </a:endParaRPr>
          </a:p>
        </p:txBody>
      </p:sp>
      <p:sp>
        <p:nvSpPr>
          <p:cNvPr id="8205" name="Text Box 82"/>
          <p:cNvSpPr txBox="1">
            <a:spLocks noChangeArrowheads="1"/>
          </p:cNvSpPr>
          <p:nvPr/>
        </p:nvSpPr>
        <p:spPr bwMode="auto">
          <a:xfrm>
            <a:off x="6629400" y="4648200"/>
            <a:ext cx="190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>
              <a:solidFill>
                <a:schemeClr val="tx2"/>
              </a:solidFill>
              <a:latin typeface=".VnTime" panose="020B7200000000000000" pitchFamily="34" charset="0"/>
            </a:endParaRPr>
          </a:p>
        </p:txBody>
      </p:sp>
      <p:sp>
        <p:nvSpPr>
          <p:cNvPr id="32914" name="Line 146"/>
          <p:cNvSpPr>
            <a:spLocks noChangeShapeType="1"/>
          </p:cNvSpPr>
          <p:nvPr/>
        </p:nvSpPr>
        <p:spPr bwMode="auto">
          <a:xfrm flipH="1">
            <a:off x="6629400" y="411480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graphicFrame>
        <p:nvGraphicFramePr>
          <p:cNvPr id="50284" name="Group 1132"/>
          <p:cNvGraphicFramePr>
            <a:graphicFrameLocks noGrp="1"/>
          </p:cNvGraphicFramePr>
          <p:nvPr/>
        </p:nvGraphicFramePr>
        <p:xfrm>
          <a:off x="152400" y="1752600"/>
          <a:ext cx="4648200" cy="1981200"/>
        </p:xfrm>
        <a:graphic>
          <a:graphicData uri="http://schemas.openxmlformats.org/drawingml/2006/table">
            <a:tbl>
              <a:tblPr/>
              <a:tblGrid>
                <a:gridCol w="387350"/>
                <a:gridCol w="484189"/>
                <a:gridCol w="387350"/>
                <a:gridCol w="484186"/>
                <a:gridCol w="484189"/>
                <a:gridCol w="581025"/>
                <a:gridCol w="484186"/>
                <a:gridCol w="677864"/>
                <a:gridCol w="677861"/>
              </a:tblGrid>
              <a:tr h="325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3718" name="Group 950"/>
          <p:cNvGraphicFramePr>
            <a:graphicFrameLocks noGrp="1"/>
          </p:cNvGraphicFramePr>
          <p:nvPr>
            <p:ph sz="quarter" idx="2"/>
          </p:nvPr>
        </p:nvGraphicFramePr>
        <p:xfrm>
          <a:off x="4800600" y="1676400"/>
          <a:ext cx="4191000" cy="1752601"/>
        </p:xfrm>
        <a:graphic>
          <a:graphicData uri="http://schemas.openxmlformats.org/drawingml/2006/table">
            <a:tbl>
              <a:tblPr/>
              <a:tblGrid>
                <a:gridCol w="279400"/>
                <a:gridCol w="444500"/>
                <a:gridCol w="355600"/>
                <a:gridCol w="444500"/>
                <a:gridCol w="444500"/>
                <a:gridCol w="533400"/>
                <a:gridCol w="444500"/>
                <a:gridCol w="622300"/>
                <a:gridCol w="622300"/>
              </a:tblGrid>
              <a:tr h="342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0219" name="Group 1067"/>
          <p:cNvGraphicFramePr>
            <a:graphicFrameLocks noGrp="1"/>
          </p:cNvGraphicFramePr>
          <p:nvPr/>
        </p:nvGraphicFramePr>
        <p:xfrm>
          <a:off x="4876800" y="1752600"/>
          <a:ext cx="3962400" cy="2285920"/>
        </p:xfrm>
        <a:graphic>
          <a:graphicData uri="http://schemas.openxmlformats.org/drawingml/2006/table">
            <a:tbl>
              <a:tblPr/>
              <a:tblGrid>
                <a:gridCol w="495300"/>
                <a:gridCol w="495300"/>
                <a:gridCol w="495300"/>
                <a:gridCol w="495300"/>
                <a:gridCol w="495300"/>
                <a:gridCol w="495300"/>
                <a:gridCol w="495300"/>
                <a:gridCol w="495300"/>
              </a:tblGrid>
              <a:tr h="3352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5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5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7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9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5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9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4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18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5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7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4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7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9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9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5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0286" name="Text Box 1134"/>
          <p:cNvSpPr txBox="1">
            <a:spLocks noChangeArrowheads="1"/>
          </p:cNvSpPr>
          <p:nvPr/>
        </p:nvSpPr>
        <p:spPr bwMode="auto">
          <a:xfrm>
            <a:off x="457200" y="4267200"/>
            <a:ext cx="8534400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 err="1">
                <a:solidFill>
                  <a:schemeClr val="tx2"/>
                </a:solidFill>
                <a:latin typeface=".VnTime" panose="020B7200000000000000" pitchFamily="34" charset="0"/>
              </a:rPr>
              <a:t>C©u</a:t>
            </a:r>
            <a:r>
              <a:rPr lang="en-US" altLang="en-US" dirty="0">
                <a:solidFill>
                  <a:schemeClr val="tx2"/>
                </a:solidFill>
                <a:latin typeface=".VnTime" panose="020B7200000000000000" pitchFamily="34" charset="0"/>
              </a:rPr>
              <a:t> 2: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altLang="en-US" dirty="0" err="1">
                <a:solidFill>
                  <a:schemeClr val="tx2"/>
                </a:solidFill>
                <a:latin typeface=".VnTime" panose="020B7200000000000000" pitchFamily="34" charset="0"/>
              </a:rPr>
              <a:t>LËp</a:t>
            </a:r>
            <a:r>
              <a:rPr lang="en-US" altLang="en-US" dirty="0">
                <a:solidFill>
                  <a:schemeClr val="tx2"/>
                </a:solidFill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solidFill>
                  <a:schemeClr val="tx2"/>
                </a:solidFill>
                <a:latin typeface=".VnTime" panose="020B7200000000000000" pitchFamily="34" charset="0"/>
              </a:rPr>
              <a:t>b¶ng</a:t>
            </a:r>
            <a:r>
              <a:rPr lang="en-US" altLang="en-US" dirty="0">
                <a:solidFill>
                  <a:schemeClr val="tx2"/>
                </a:solidFill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solidFill>
                  <a:schemeClr val="tx2"/>
                </a:solidFill>
                <a:latin typeface=".VnTime" panose="020B7200000000000000" pitchFamily="34" charset="0"/>
              </a:rPr>
              <a:t>t©n</a:t>
            </a:r>
            <a:r>
              <a:rPr lang="en-US" altLang="en-US" dirty="0">
                <a:solidFill>
                  <a:schemeClr val="tx2"/>
                </a:solidFill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solidFill>
                  <a:schemeClr val="tx2"/>
                </a:solidFill>
                <a:latin typeface=".VnTime" panose="020B7200000000000000" pitchFamily="34" charset="0"/>
              </a:rPr>
              <a:t>sè</a:t>
            </a:r>
            <a:r>
              <a:rPr lang="en-US" altLang="en-US" dirty="0">
                <a:solidFill>
                  <a:schemeClr val="tx2"/>
                </a:solidFill>
                <a:latin typeface=".VnTime" panose="020B7200000000000000" pitchFamily="34" charset="0"/>
              </a:rPr>
              <a:t> ?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altLang="en-US" dirty="0" err="1">
                <a:solidFill>
                  <a:schemeClr val="tx2"/>
                </a:solidFill>
                <a:latin typeface=".VnTime" panose="020B7200000000000000" pitchFamily="34" charset="0"/>
              </a:rPr>
              <a:t>Dùng</a:t>
            </a:r>
            <a:r>
              <a:rPr lang="en-US" altLang="en-US" dirty="0">
                <a:solidFill>
                  <a:schemeClr val="tx2"/>
                </a:solidFill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solidFill>
                  <a:schemeClr val="tx2"/>
                </a:solidFill>
                <a:latin typeface=".VnTime" panose="020B7200000000000000" pitchFamily="34" charset="0"/>
              </a:rPr>
              <a:t>biÓu</a:t>
            </a:r>
            <a:r>
              <a:rPr lang="en-US" altLang="en-US" dirty="0">
                <a:solidFill>
                  <a:schemeClr val="tx2"/>
                </a:solidFill>
                <a:latin typeface=".VnTime" panose="020B7200000000000000" pitchFamily="34" charset="0"/>
              </a:rPr>
              <a:t> ®å ®o¹n th¼ng ?</a:t>
            </a:r>
          </a:p>
        </p:txBody>
      </p:sp>
    </p:spTree>
    <p:extLst>
      <p:ext uri="{BB962C8B-B14F-4D97-AF65-F5344CB8AC3E}">
        <p14:creationId xmlns="" xmlns:p14="http://schemas.microsoft.com/office/powerpoint/2010/main" val="1769655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02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0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0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02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0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0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28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2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2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2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2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2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770" decel="100000"/>
                                        <p:tgtEl>
                                          <p:spTgt spid="329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770" decel="100000"/>
                                        <p:tgtEl>
                                          <p:spTgt spid="3292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92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9" dur="770" fill="hold"/>
                                        <p:tgtEl>
                                          <p:spTgt spid="32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1" dur="770" fill="hold"/>
                                        <p:tgtEl>
                                          <p:spTgt spid="32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" dur="500"/>
                                        <p:tgtEl>
                                          <p:spTgt spid="328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1" dur="500"/>
                                        <p:tgtEl>
                                          <p:spTgt spid="329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6" dur="500"/>
                                        <p:tgtEl>
                                          <p:spTgt spid="329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502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0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0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/>
      <p:bldP spid="32773" grpId="0"/>
      <p:bldP spid="32774" grpId="0"/>
      <p:bldP spid="32843" grpId="0"/>
      <p:bldP spid="32843" grpId="1"/>
      <p:bldP spid="32914" grpId="0" animBg="1"/>
      <p:bldP spid="32914" grpId="1" animBg="1"/>
      <p:bldP spid="5028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2&quot;/&gt;&lt;property id=&quot;20307&quot; value=&quot;289&quot;/&gt;&lt;/object&gt;&lt;object type=&quot;3&quot; unique_id=&quot;10006&quot;&gt;&lt;property id=&quot;20148&quot; value=&quot;5&quot;/&gt;&lt;property id=&quot;20300&quot; value=&quot;Slide 4&quot;/&gt;&lt;property id=&quot;20307&quot; value=&quot;263&quot;/&gt;&lt;/object&gt;&lt;object type=&quot;3&quot; unique_id=&quot;10007&quot;&gt;&lt;property id=&quot;20148&quot; value=&quot;5&quot;/&gt;&lt;property id=&quot;20300&quot; value=&quot;Slide 5&quot;/&gt;&lt;property id=&quot;20307&quot; value=&quot;270&quot;/&gt;&lt;/object&gt;&lt;object type=&quot;3&quot; unique_id=&quot;10008&quot;&gt;&lt;property id=&quot;20148&quot; value=&quot;5&quot;/&gt;&lt;property id=&quot;20300&quot; value=&quot;Slide 6&quot;/&gt;&lt;property id=&quot;20307&quot; value=&quot;271&quot;/&gt;&lt;/object&gt;&lt;object type=&quot;3&quot; unique_id=&quot;10009&quot;&gt;&lt;property id=&quot;20148&quot; value=&quot;5&quot;/&gt;&lt;property id=&quot;20300&quot; value=&quot;Slide 7&quot;/&gt;&lt;property id=&quot;20307&quot; value=&quot;272&quot;/&gt;&lt;/object&gt;&lt;object type=&quot;3&quot; unique_id=&quot;10010&quot;&gt;&lt;property id=&quot;20148&quot; value=&quot;5&quot;/&gt;&lt;property id=&quot;20300&quot; value=&quot;Slide 8&quot;/&gt;&lt;property id=&quot;20307&quot; value=&quot;285&quot;/&gt;&lt;/object&gt;&lt;object type=&quot;3&quot; unique_id=&quot;10012&quot;&gt;&lt;property id=&quot;20148&quot; value=&quot;5&quot;/&gt;&lt;property id=&quot;20300&quot; value=&quot;Slide 9 - &amp;quot;II) Bµi luyện &amp;quot;&quot;/&gt;&lt;property id=&quot;20307&quot; value=&quot;291&quot;/&gt;&lt;/object&gt;&lt;object type=&quot;3&quot; unique_id=&quot;10015&quot;&gt;&lt;property id=&quot;20148&quot; value=&quot;5&quot;/&gt;&lt;property id=&quot;20300&quot; value=&quot;Slide 13&quot;/&gt;&lt;property id=&quot;20307&quot; value=&quot;280&quot;/&gt;&lt;/object&gt;&lt;object type=&quot;3&quot; unique_id=&quot;10062&quot;&gt;&lt;property id=&quot;20148&quot; value=&quot;5&quot;/&gt;&lt;property id=&quot;20300&quot; value=&quot;Slide 3&quot;/&gt;&lt;property id=&quot;20307&quot; value=&quot;294&quot;/&gt;&lt;/object&gt;&lt;object type=&quot;3&quot; unique_id=&quot;10063&quot;&gt;&lt;property id=&quot;20148&quot; value=&quot;5&quot;/&gt;&lt;property id=&quot;20300&quot; value=&quot;Slide 10&quot;/&gt;&lt;property id=&quot;20307&quot; value=&quot;296&quot;/&gt;&lt;/object&gt;&lt;object type=&quot;3&quot; unique_id=&quot;10088&quot;&gt;&lt;property id=&quot;20148&quot; value=&quot;5&quot;/&gt;&lt;property id=&quot;20300&quot; value=&quot;Slide 11&quot;/&gt;&lt;property id=&quot;20307&quot; value=&quot;297&quot;/&gt;&lt;/object&gt;&lt;object type=&quot;3&quot; unique_id=&quot;10089&quot;&gt;&lt;property id=&quot;20148&quot; value=&quot;5&quot;/&gt;&lt;property id=&quot;20300&quot; value=&quot;Slide 12&quot;/&gt;&lt;property id=&quot;20307&quot; value=&quot;298&quot;/&gt;&lt;/object&gt;&lt;object type=&quot;3&quot; unique_id=&quot;10104&quot;&gt;&lt;property id=&quot;20148&quot; value=&quot;5&quot;/&gt;&lt;property id=&quot;20300&quot; value=&quot;Slide 1&quot;/&gt;&lt;property id=&quot;20307&quot; value=&quot;29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</TotalTime>
  <Words>1239</Words>
  <Application>Microsoft Office PowerPoint</Application>
  <PresentationFormat>On-screen Show (4:3)</PresentationFormat>
  <Paragraphs>444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II) Bµi luyện 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Asus</cp:lastModifiedBy>
  <cp:revision>50</cp:revision>
  <dcterms:created xsi:type="dcterms:W3CDTF">2016-02-17T14:41:23Z</dcterms:created>
  <dcterms:modified xsi:type="dcterms:W3CDTF">2019-04-02T09:12:32Z</dcterms:modified>
</cp:coreProperties>
</file>